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79" r:id="rId2"/>
    <p:sldId id="351" r:id="rId3"/>
    <p:sldId id="322" r:id="rId4"/>
    <p:sldId id="349" r:id="rId5"/>
    <p:sldId id="353" r:id="rId6"/>
    <p:sldId id="301" r:id="rId7"/>
    <p:sldId id="302" r:id="rId8"/>
    <p:sldId id="282" r:id="rId9"/>
    <p:sldId id="354" r:id="rId10"/>
    <p:sldId id="304" r:id="rId11"/>
    <p:sldId id="327" r:id="rId12"/>
    <p:sldId id="328" r:id="rId13"/>
    <p:sldId id="307" r:id="rId14"/>
    <p:sldId id="331" r:id="rId15"/>
    <p:sldId id="332" r:id="rId16"/>
    <p:sldId id="333" r:id="rId17"/>
    <p:sldId id="334" r:id="rId18"/>
    <p:sldId id="341" r:id="rId19"/>
    <p:sldId id="344" r:id="rId20"/>
    <p:sldId id="348" r:id="rId21"/>
    <p:sldId id="313" r:id="rId22"/>
    <p:sldId id="326" r:id="rId23"/>
    <p:sldId id="320" r:id="rId24"/>
    <p:sldId id="350" r:id="rId25"/>
    <p:sldId id="355" r:id="rId26"/>
    <p:sldId id="356" r:id="rId27"/>
    <p:sldId id="357" r:id="rId28"/>
    <p:sldId id="358" r:id="rId29"/>
    <p:sldId id="359" r:id="rId30"/>
    <p:sldId id="360" r:id="rId31"/>
    <p:sldId id="361" r:id="rId32"/>
  </p:sldIdLst>
  <p:sldSz cx="9144000" cy="6858000" type="screen4x3"/>
  <p:notesSz cx="7102475" cy="102346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90"/>
    <a:srgbClr val="247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94" autoAdjust="0"/>
  </p:normalViewPr>
  <p:slideViewPr>
    <p:cSldViewPr>
      <p:cViewPr varScale="1">
        <p:scale>
          <a:sx n="163" d="100"/>
          <a:sy n="163" d="100"/>
        </p:scale>
        <p:origin x="173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arina_n\Desktop\&#1051;&#1080;&#1089;&#1090;%20Microsoft%20Office%20Excel.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639159434959743E-2"/>
          <c:y val="6.3982705625300881E-2"/>
          <c:w val="0.85904061071403925"/>
          <c:h val="0.68564430341073213"/>
        </c:manualLayout>
      </c:layout>
      <c:lineChart>
        <c:grouping val="standard"/>
        <c:varyColors val="0"/>
        <c:ser>
          <c:idx val="0"/>
          <c:order val="0"/>
          <c:tx>
            <c:strRef>
              <c:f>Лист2!$B$1</c:f>
              <c:strCache>
                <c:ptCount val="1"/>
                <c:pt idx="0">
                  <c:v>Численность населения трудоспособного возраста (млн. чел.)</c:v>
                </c:pt>
              </c:strCache>
            </c:strRef>
          </c:tx>
          <c:cat>
            <c:numRef>
              <c:f>Лист2!$A$2:$A$33</c:f>
              <c:numCache>
                <c:formatCode>General</c:formatCode>
                <c:ptCount val="3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numCache>
            </c:numRef>
          </c:cat>
          <c:val>
            <c:numRef>
              <c:f>Лист2!$B$2:$B$33</c:f>
              <c:numCache>
                <c:formatCode>0.0</c:formatCode>
                <c:ptCount val="32"/>
                <c:pt idx="0">
                  <c:v>87.172271999999154</c:v>
                </c:pt>
                <c:pt idx="1">
                  <c:v>88.039799000000002</c:v>
                </c:pt>
                <c:pt idx="2">
                  <c:v>88.942000000000007</c:v>
                </c:pt>
                <c:pt idx="3">
                  <c:v>89.205653000000027</c:v>
                </c:pt>
                <c:pt idx="4">
                  <c:v>89.895575999999949</c:v>
                </c:pt>
                <c:pt idx="5">
                  <c:v>90.21830199999998</c:v>
                </c:pt>
                <c:pt idx="6">
                  <c:v>90.327999999999989</c:v>
                </c:pt>
                <c:pt idx="7">
                  <c:v>90.151999999999987</c:v>
                </c:pt>
                <c:pt idx="8">
                  <c:v>89.751999999999995</c:v>
                </c:pt>
                <c:pt idx="9">
                  <c:v>89.266000000000005</c:v>
                </c:pt>
                <c:pt idx="10">
                  <c:v>88.36</c:v>
                </c:pt>
                <c:pt idx="11">
                  <c:v>87.524000000000001</c:v>
                </c:pt>
                <c:pt idx="12">
                  <c:v>86.649799999999999</c:v>
                </c:pt>
                <c:pt idx="13">
                  <c:v>85.649100000000004</c:v>
                </c:pt>
                <c:pt idx="14">
                  <c:v>84.650999999999982</c:v>
                </c:pt>
                <c:pt idx="15">
                  <c:v>83.612200000000001</c:v>
                </c:pt>
                <c:pt idx="16">
                  <c:v>82.494700000000023</c:v>
                </c:pt>
                <c:pt idx="17">
                  <c:v>81.47229999999999</c:v>
                </c:pt>
                <c:pt idx="18">
                  <c:v>80.469300000000004</c:v>
                </c:pt>
                <c:pt idx="19">
                  <c:v>79.663800000000009</c:v>
                </c:pt>
                <c:pt idx="20">
                  <c:v>79.033199999999994</c:v>
                </c:pt>
                <c:pt idx="21">
                  <c:v>78.440300000000022</c:v>
                </c:pt>
                <c:pt idx="22">
                  <c:v>77.901100000000127</c:v>
                </c:pt>
                <c:pt idx="23">
                  <c:v>77.457300000000004</c:v>
                </c:pt>
                <c:pt idx="24">
                  <c:v>77.218199999999996</c:v>
                </c:pt>
                <c:pt idx="25">
                  <c:v>77.147999999999996</c:v>
                </c:pt>
                <c:pt idx="26">
                  <c:v>77.096199999999996</c:v>
                </c:pt>
                <c:pt idx="27">
                  <c:v>77.081000000000003</c:v>
                </c:pt>
                <c:pt idx="28">
                  <c:v>77.001999999999995</c:v>
                </c:pt>
                <c:pt idx="29">
                  <c:v>76.9255</c:v>
                </c:pt>
                <c:pt idx="30">
                  <c:v>76.770499999999998</c:v>
                </c:pt>
                <c:pt idx="31">
                  <c:v>76.504199999999997</c:v>
                </c:pt>
              </c:numCache>
            </c:numRef>
          </c:val>
          <c:smooth val="0"/>
          <c:extLst>
            <c:ext xmlns:c16="http://schemas.microsoft.com/office/drawing/2014/chart" uri="{C3380CC4-5D6E-409C-BE32-E72D297353CC}">
              <c16:uniqueId val="{00000000-D036-40D3-A758-4B1E5A802010}"/>
            </c:ext>
          </c:extLst>
        </c:ser>
        <c:dLbls>
          <c:showLegendKey val="0"/>
          <c:showVal val="0"/>
          <c:showCatName val="0"/>
          <c:showSerName val="0"/>
          <c:showPercent val="0"/>
          <c:showBubbleSize val="0"/>
        </c:dLbls>
        <c:marker val="1"/>
        <c:smooth val="0"/>
        <c:axId val="31718016"/>
        <c:axId val="116879744"/>
      </c:lineChart>
      <c:lineChart>
        <c:grouping val="standard"/>
        <c:varyColors val="0"/>
        <c:ser>
          <c:idx val="1"/>
          <c:order val="1"/>
          <c:tx>
            <c:strRef>
              <c:f>Лист2!$C$1</c:f>
              <c:strCache>
                <c:ptCount val="1"/>
                <c:pt idx="0">
                  <c:v>В процентах от общей численности населения</c:v>
                </c:pt>
              </c:strCache>
            </c:strRef>
          </c:tx>
          <c:cat>
            <c:numRef>
              <c:f>Лист2!$A$2:$A$33</c:f>
              <c:numCache>
                <c:formatCode>General</c:formatCode>
                <c:ptCount val="3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numCache>
            </c:numRef>
          </c:cat>
          <c:val>
            <c:numRef>
              <c:f>Лист2!$C$2:$C$33</c:f>
              <c:numCache>
                <c:formatCode>0.0%</c:formatCode>
                <c:ptCount val="32"/>
                <c:pt idx="0">
                  <c:v>0.59345221620339561</c:v>
                </c:pt>
                <c:pt idx="1">
                  <c:v>0.6017609435491017</c:v>
                </c:pt>
                <c:pt idx="2">
                  <c:v>0.61268745651560641</c:v>
                </c:pt>
                <c:pt idx="3">
                  <c:v>0.61536566580656549</c:v>
                </c:pt>
                <c:pt idx="4">
                  <c:v>0.62354647475842562</c:v>
                </c:pt>
                <c:pt idx="5">
                  <c:v>0.62881194007405605</c:v>
                </c:pt>
                <c:pt idx="6">
                  <c:v>0.63275284755593564</c:v>
                </c:pt>
                <c:pt idx="7">
                  <c:v>0.63388669746381376</c:v>
                </c:pt>
                <c:pt idx="8">
                  <c:v>0.6320162806582682</c:v>
                </c:pt>
                <c:pt idx="9">
                  <c:v>0.62905908219641948</c:v>
                </c:pt>
                <c:pt idx="10">
                  <c:v>0.62263060726920072</c:v>
                </c:pt>
                <c:pt idx="11">
                  <c:v>0.61700000000000388</c:v>
                </c:pt>
                <c:pt idx="12">
                  <c:v>0.61000000000000065</c:v>
                </c:pt>
                <c:pt idx="13">
                  <c:v>0.60300000000000065</c:v>
                </c:pt>
                <c:pt idx="14">
                  <c:v>0.59600000000000053</c:v>
                </c:pt>
                <c:pt idx="15">
                  <c:v>0.58800000000000052</c:v>
                </c:pt>
                <c:pt idx="16">
                  <c:v>0.58000000000000052</c:v>
                </c:pt>
                <c:pt idx="17">
                  <c:v>0.57299999999999995</c:v>
                </c:pt>
                <c:pt idx="18">
                  <c:v>0.56600000000000061</c:v>
                </c:pt>
                <c:pt idx="19">
                  <c:v>0.56100000000000005</c:v>
                </c:pt>
                <c:pt idx="20">
                  <c:v>0.55700000000000005</c:v>
                </c:pt>
                <c:pt idx="21">
                  <c:v>0.55299999999999994</c:v>
                </c:pt>
                <c:pt idx="22">
                  <c:v>0.55000000000000004</c:v>
                </c:pt>
                <c:pt idx="23">
                  <c:v>0.54799999999999993</c:v>
                </c:pt>
                <c:pt idx="24">
                  <c:v>0.54700000000000004</c:v>
                </c:pt>
                <c:pt idx="25">
                  <c:v>0.54799999999999993</c:v>
                </c:pt>
                <c:pt idx="26">
                  <c:v>0.54799999999999993</c:v>
                </c:pt>
                <c:pt idx="27">
                  <c:v>0.54899999999999993</c:v>
                </c:pt>
                <c:pt idx="28">
                  <c:v>0.55000000000000004</c:v>
                </c:pt>
                <c:pt idx="29">
                  <c:v>0.55000000000000004</c:v>
                </c:pt>
                <c:pt idx="30">
                  <c:v>0.55100000000000005</c:v>
                </c:pt>
                <c:pt idx="31">
                  <c:v>0.55000000000000004</c:v>
                </c:pt>
              </c:numCache>
            </c:numRef>
          </c:val>
          <c:smooth val="0"/>
          <c:extLst>
            <c:ext xmlns:c16="http://schemas.microsoft.com/office/drawing/2014/chart" uri="{C3380CC4-5D6E-409C-BE32-E72D297353CC}">
              <c16:uniqueId val="{00000001-D036-40D3-A758-4B1E5A802010}"/>
            </c:ext>
          </c:extLst>
        </c:ser>
        <c:dLbls>
          <c:showLegendKey val="0"/>
          <c:showVal val="0"/>
          <c:showCatName val="0"/>
          <c:showSerName val="0"/>
          <c:showPercent val="0"/>
          <c:showBubbleSize val="0"/>
        </c:dLbls>
        <c:marker val="1"/>
        <c:smooth val="0"/>
        <c:axId val="116881280"/>
        <c:axId val="116882816"/>
      </c:lineChart>
      <c:catAx>
        <c:axId val="31718016"/>
        <c:scaling>
          <c:orientation val="minMax"/>
        </c:scaling>
        <c:delete val="0"/>
        <c:axPos val="b"/>
        <c:numFmt formatCode="General" sourceLinked="1"/>
        <c:majorTickMark val="out"/>
        <c:minorTickMark val="none"/>
        <c:tickLblPos val="low"/>
        <c:txPr>
          <a:bodyPr rot="-5400000" vert="horz"/>
          <a:lstStyle/>
          <a:p>
            <a:pPr>
              <a:defRPr/>
            </a:pPr>
            <a:endParaRPr lang="ru-RU"/>
          </a:p>
        </c:txPr>
        <c:crossAx val="116879744"/>
        <c:crosses val="autoZero"/>
        <c:auto val="1"/>
        <c:lblAlgn val="ctr"/>
        <c:lblOffset val="100"/>
        <c:noMultiLvlLbl val="0"/>
      </c:catAx>
      <c:valAx>
        <c:axId val="116879744"/>
        <c:scaling>
          <c:orientation val="minMax"/>
        </c:scaling>
        <c:delete val="0"/>
        <c:axPos val="l"/>
        <c:majorGridlines/>
        <c:numFmt formatCode="0.0" sourceLinked="1"/>
        <c:majorTickMark val="out"/>
        <c:minorTickMark val="none"/>
        <c:tickLblPos val="nextTo"/>
        <c:crossAx val="31718016"/>
        <c:crosses val="autoZero"/>
        <c:crossBetween val="between"/>
      </c:valAx>
      <c:catAx>
        <c:axId val="116881280"/>
        <c:scaling>
          <c:orientation val="minMax"/>
        </c:scaling>
        <c:delete val="1"/>
        <c:axPos val="b"/>
        <c:numFmt formatCode="General" sourceLinked="1"/>
        <c:majorTickMark val="out"/>
        <c:minorTickMark val="none"/>
        <c:tickLblPos val="none"/>
        <c:crossAx val="116882816"/>
        <c:crosses val="autoZero"/>
        <c:auto val="1"/>
        <c:lblAlgn val="ctr"/>
        <c:lblOffset val="100"/>
        <c:noMultiLvlLbl val="0"/>
      </c:catAx>
      <c:valAx>
        <c:axId val="116882816"/>
        <c:scaling>
          <c:orientation val="minMax"/>
        </c:scaling>
        <c:delete val="0"/>
        <c:axPos val="r"/>
        <c:numFmt formatCode="0.0%" sourceLinked="1"/>
        <c:majorTickMark val="out"/>
        <c:minorTickMark val="none"/>
        <c:tickLblPos val="nextTo"/>
        <c:crossAx val="116881280"/>
        <c:crosses val="max"/>
        <c:crossBetween val="between"/>
      </c:valAx>
    </c:plotArea>
    <c:legend>
      <c:legendPos val="b"/>
      <c:layout>
        <c:manualLayout>
          <c:xMode val="edge"/>
          <c:yMode val="edge"/>
          <c:x val="8.182398457784526E-2"/>
          <c:y val="0.84075876489913814"/>
          <c:w val="0.83534421926767766"/>
          <c:h val="0.11723797999900171"/>
        </c:manualLayout>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70781990406869"/>
          <c:y val="5.013359611130154E-2"/>
          <c:w val="0.56557966989175057"/>
          <c:h val="0.91209921166609731"/>
        </c:manualLayout>
      </c:layout>
      <c:pieChart>
        <c:varyColors val="1"/>
        <c:ser>
          <c:idx val="0"/>
          <c:order val="0"/>
          <c:dPt>
            <c:idx val="0"/>
            <c:bubble3D val="0"/>
            <c:spPr>
              <a:solidFill>
                <a:srgbClr val="92D050"/>
              </a:solidFill>
            </c:spPr>
            <c:extLst>
              <c:ext xmlns:c16="http://schemas.microsoft.com/office/drawing/2014/chart" uri="{C3380CC4-5D6E-409C-BE32-E72D297353CC}">
                <c16:uniqueId val="{00000001-7902-499E-990A-56910058CA35}"/>
              </c:ext>
            </c:extLst>
          </c:dPt>
          <c:dPt>
            <c:idx val="1"/>
            <c:bubble3D val="0"/>
            <c:spPr>
              <a:solidFill>
                <a:schemeClr val="accent2">
                  <a:lumMod val="75000"/>
                </a:schemeClr>
              </a:solidFill>
            </c:spPr>
            <c:extLst>
              <c:ext xmlns:c16="http://schemas.microsoft.com/office/drawing/2014/chart" uri="{C3380CC4-5D6E-409C-BE32-E72D297353CC}">
                <c16:uniqueId val="{00000003-7902-499E-990A-56910058CA35}"/>
              </c:ext>
            </c:extLst>
          </c:dPt>
          <c:dPt>
            <c:idx val="2"/>
            <c:bubble3D val="0"/>
            <c:spPr>
              <a:solidFill>
                <a:srgbClr val="F68E38"/>
              </a:solidFill>
            </c:spPr>
            <c:extLst>
              <c:ext xmlns:c16="http://schemas.microsoft.com/office/drawing/2014/chart" uri="{C3380CC4-5D6E-409C-BE32-E72D297353CC}">
                <c16:uniqueId val="{00000005-7902-499E-990A-56910058CA35}"/>
              </c:ext>
            </c:extLst>
          </c:dPt>
          <c:dPt>
            <c:idx val="3"/>
            <c:bubble3D val="0"/>
            <c:spPr>
              <a:solidFill>
                <a:schemeClr val="tx2">
                  <a:lumMod val="40000"/>
                  <a:lumOff val="60000"/>
                </a:schemeClr>
              </a:solidFill>
            </c:spPr>
            <c:extLst>
              <c:ext xmlns:c16="http://schemas.microsoft.com/office/drawing/2014/chart" uri="{C3380CC4-5D6E-409C-BE32-E72D297353CC}">
                <c16:uniqueId val="{00000007-7902-499E-990A-56910058CA35}"/>
              </c:ext>
            </c:extLst>
          </c:dPt>
          <c:dPt>
            <c:idx val="4"/>
            <c:bubble3D val="0"/>
            <c:spPr>
              <a:solidFill>
                <a:schemeClr val="accent3">
                  <a:lumMod val="75000"/>
                </a:schemeClr>
              </a:solidFill>
            </c:spPr>
            <c:extLst>
              <c:ext xmlns:c16="http://schemas.microsoft.com/office/drawing/2014/chart" uri="{C3380CC4-5D6E-409C-BE32-E72D297353CC}">
                <c16:uniqueId val="{00000009-7902-499E-990A-56910058CA35}"/>
              </c:ext>
            </c:extLst>
          </c:dPt>
          <c:dLbls>
            <c:dLbl>
              <c:idx val="0"/>
              <c:layout>
                <c:manualLayout>
                  <c:x val="7.3972155267772052E-2"/>
                  <c:y val="0"/>
                </c:manualLayout>
              </c:layout>
              <c:tx>
                <c:rich>
                  <a:bodyPr/>
                  <a:lstStyle/>
                  <a:p>
                    <a:pPr>
                      <a:defRPr sz="1400">
                        <a:latin typeface="Constantia" pitchFamily="18" charset="0"/>
                      </a:defRPr>
                    </a:pPr>
                    <a:r>
                      <a:rPr lang="ru-RU" sz="1400"/>
                      <a:t>Другие </a:t>
                    </a:r>
                  </a:p>
                  <a:p>
                    <a:pPr>
                      <a:defRPr sz="1400">
                        <a:latin typeface="Constantia" pitchFamily="18" charset="0"/>
                      </a:defRPr>
                    </a:pPr>
                    <a:r>
                      <a:rPr lang="ru-RU" sz="1400" b="1"/>
                      <a:t>9%</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02-499E-990A-56910058CA35}"/>
                </c:ext>
              </c:extLst>
            </c:dLbl>
            <c:dLbl>
              <c:idx val="1"/>
              <c:layout>
                <c:manualLayout>
                  <c:x val="8.9696896423273637E-2"/>
                  <c:y val="8.0138192129125064E-4"/>
                </c:manualLayout>
              </c:layout>
              <c:tx>
                <c:rich>
                  <a:bodyPr/>
                  <a:lstStyle/>
                  <a:p>
                    <a:pPr>
                      <a:defRPr sz="1400">
                        <a:latin typeface="Constantia" pitchFamily="18" charset="0"/>
                      </a:defRPr>
                    </a:pPr>
                    <a:r>
                      <a:rPr lang="ru-RU" sz="1400" dirty="0"/>
                      <a:t>Химическая </a:t>
                    </a:r>
                    <a:r>
                      <a:rPr lang="ru-RU" sz="1400" dirty="0" err="1"/>
                      <a:t>промышлен</a:t>
                    </a:r>
                    <a:r>
                      <a:rPr lang="ru-RU" sz="1400" dirty="0"/>
                      <a:t>-</a:t>
                    </a:r>
                  </a:p>
                  <a:p>
                    <a:pPr>
                      <a:defRPr sz="1400">
                        <a:latin typeface="Constantia" pitchFamily="18" charset="0"/>
                      </a:defRPr>
                    </a:pPr>
                    <a:r>
                      <a:rPr lang="ru-RU" sz="1400" dirty="0" err="1"/>
                      <a:t>ность</a:t>
                    </a:r>
                    <a:endParaRPr lang="ru-RU" sz="1400" dirty="0"/>
                  </a:p>
                  <a:p>
                    <a:pPr>
                      <a:defRPr sz="1400">
                        <a:latin typeface="Constantia" pitchFamily="18" charset="0"/>
                      </a:defRPr>
                    </a:pPr>
                    <a:r>
                      <a:rPr lang="ru-RU" sz="1400" b="1" dirty="0"/>
                      <a:t>6%</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02-499E-990A-56910058CA35}"/>
                </c:ext>
              </c:extLst>
            </c:dLbl>
            <c:dLbl>
              <c:idx val="2"/>
              <c:layout>
                <c:manualLayout>
                  <c:x val="3.8654974326524184E-2"/>
                  <c:y val="0.15319442713364284"/>
                </c:manualLayout>
              </c:layout>
              <c:tx>
                <c:rich>
                  <a:bodyPr/>
                  <a:lstStyle/>
                  <a:p>
                    <a:pPr>
                      <a:defRPr sz="1400">
                        <a:latin typeface="Constantia" pitchFamily="18" charset="0"/>
                      </a:defRPr>
                    </a:pPr>
                    <a:r>
                      <a:rPr lang="ru-RU" sz="1300" dirty="0" err="1"/>
                      <a:t>Машиностро-ение</a:t>
                    </a:r>
                    <a:r>
                      <a:rPr lang="ru-RU" sz="1300" dirty="0"/>
                      <a:t> и оборудование </a:t>
                    </a:r>
                    <a:r>
                      <a:rPr lang="ru-RU" sz="1300" b="1" dirty="0"/>
                      <a:t>5%</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02-499E-990A-56910058CA35}"/>
                </c:ext>
              </c:extLst>
            </c:dLbl>
            <c:dLbl>
              <c:idx val="3"/>
              <c:layout>
                <c:manualLayout>
                  <c:x val="7.2736483385904167E-3"/>
                  <c:y val="9.3678430654660153E-2"/>
                </c:manualLayout>
              </c:layout>
              <c:tx>
                <c:rich>
                  <a:bodyPr/>
                  <a:lstStyle/>
                  <a:p>
                    <a:pPr>
                      <a:defRPr sz="1400">
                        <a:latin typeface="Constantia" pitchFamily="18" charset="0"/>
                      </a:defRPr>
                    </a:pPr>
                    <a:r>
                      <a:rPr lang="ru-RU" sz="1400"/>
                      <a:t>Металлургия</a:t>
                    </a:r>
                  </a:p>
                  <a:p>
                    <a:pPr>
                      <a:defRPr sz="1400">
                        <a:latin typeface="Constantia" pitchFamily="18" charset="0"/>
                      </a:defRPr>
                    </a:pPr>
                    <a:r>
                      <a:rPr lang="ru-RU" sz="1400" b="1"/>
                      <a:t>11%</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02-499E-990A-56910058CA35}"/>
                </c:ext>
              </c:extLst>
            </c:dLbl>
            <c:dLbl>
              <c:idx val="4"/>
              <c:layout>
                <c:manualLayout>
                  <c:x val="-3.9244313210848661E-2"/>
                  <c:y val="-6.2575823855351445E-2"/>
                </c:manualLayout>
              </c:layout>
              <c:tx>
                <c:rich>
                  <a:bodyPr/>
                  <a:lstStyle/>
                  <a:p>
                    <a:pPr>
                      <a:defRPr sz="1400">
                        <a:latin typeface="Constantia" pitchFamily="18" charset="0"/>
                      </a:defRPr>
                    </a:pPr>
                    <a:r>
                      <a:rPr lang="ru-RU" sz="1400"/>
                      <a:t>ТЭК</a:t>
                    </a:r>
                  </a:p>
                  <a:p>
                    <a:pPr>
                      <a:defRPr sz="1400">
                        <a:latin typeface="Constantia" pitchFamily="18" charset="0"/>
                      </a:defRPr>
                    </a:pPr>
                    <a:r>
                      <a:rPr lang="ru-RU" sz="1400" b="1"/>
                      <a:t>69%</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902-499E-990A-56910058CA35}"/>
                </c:ext>
              </c:extLst>
            </c:dLbl>
            <c:spPr>
              <a:noFill/>
              <a:ln>
                <a:noFill/>
              </a:ln>
              <a:effectLst/>
            </c:spPr>
            <c:txPr>
              <a:bodyPr/>
              <a:lstStyle/>
              <a:p>
                <a:pPr>
                  <a:defRPr sz="900">
                    <a:latin typeface="Constantia"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Лист1!$B$1:$F$1</c:f>
              <c:strCache>
                <c:ptCount val="5"/>
                <c:pt idx="0">
                  <c:v>Другие</c:v>
                </c:pt>
                <c:pt idx="1">
                  <c:v>Химическая промышленность</c:v>
                </c:pt>
                <c:pt idx="2">
                  <c:v>Машиностроение и оборудование</c:v>
                </c:pt>
                <c:pt idx="3">
                  <c:v>Металлургия</c:v>
                </c:pt>
                <c:pt idx="4">
                  <c:v>ТЭК</c:v>
                </c:pt>
              </c:strCache>
            </c:strRef>
          </c:cat>
          <c:val>
            <c:numRef>
              <c:f>Лист1!$B$2:$F$2</c:f>
              <c:numCache>
                <c:formatCode>0%</c:formatCode>
                <c:ptCount val="5"/>
                <c:pt idx="0">
                  <c:v>9.0000000000000038E-2</c:v>
                </c:pt>
                <c:pt idx="1">
                  <c:v>6.0000000000000039E-2</c:v>
                </c:pt>
                <c:pt idx="2">
                  <c:v>5.000000000000001E-2</c:v>
                </c:pt>
                <c:pt idx="3">
                  <c:v>0.11000000000000001</c:v>
                </c:pt>
                <c:pt idx="4">
                  <c:v>0.69000000000000072</c:v>
                </c:pt>
              </c:numCache>
            </c:numRef>
          </c:val>
          <c:extLst>
            <c:ext xmlns:c16="http://schemas.microsoft.com/office/drawing/2014/chart" uri="{C3380CC4-5D6E-409C-BE32-E72D297353CC}">
              <c16:uniqueId val="{0000000A-7902-499E-990A-56910058CA3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200" dirty="0"/>
              <a:t>Динамика стоимости нефти за</a:t>
            </a:r>
            <a:r>
              <a:rPr lang="ru-RU" sz="1200" baseline="0" dirty="0"/>
              <a:t> период 1988-2015 гг.</a:t>
            </a:r>
            <a:r>
              <a:rPr lang="ru-RU" sz="1200" dirty="0"/>
              <a:t> </a:t>
            </a:r>
          </a:p>
          <a:p>
            <a:pPr>
              <a:defRPr/>
            </a:pPr>
            <a:r>
              <a:rPr lang="ru-RU" sz="1200" dirty="0"/>
              <a:t>(долларов США за баррель)</a:t>
            </a:r>
          </a:p>
        </c:rich>
      </c:tx>
      <c:layout>
        <c:manualLayout>
          <c:xMode val="edge"/>
          <c:yMode val="edge"/>
          <c:x val="0.12850170815031722"/>
          <c:y val="4.1981528127623844E-3"/>
        </c:manualLayout>
      </c:layout>
      <c:overlay val="0"/>
    </c:title>
    <c:autoTitleDeleted val="0"/>
    <c:plotArea>
      <c:layout>
        <c:manualLayout>
          <c:layoutTarget val="inner"/>
          <c:xMode val="edge"/>
          <c:yMode val="edge"/>
          <c:x val="8.6071741032370933E-2"/>
          <c:y val="0.22313527663592933"/>
          <c:w val="0.88337270341207352"/>
          <c:h val="0.63844572825241663"/>
        </c:manualLayout>
      </c:layout>
      <c:lineChart>
        <c:grouping val="stacked"/>
        <c:varyColors val="0"/>
        <c:ser>
          <c:idx val="0"/>
          <c:order val="0"/>
          <c:marker>
            <c:symbol val="none"/>
          </c:marker>
          <c:cat>
            <c:numRef>
              <c:f>Лист1!$B$5:$P$5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Лист1!$B$4:$P$4</c:f>
              <c:numCache>
                <c:formatCode>General</c:formatCode>
                <c:ptCount val="15"/>
                <c:pt idx="0">
                  <c:v>24.97</c:v>
                </c:pt>
                <c:pt idx="1">
                  <c:v>18.73</c:v>
                </c:pt>
                <c:pt idx="2">
                  <c:v>28.62</c:v>
                </c:pt>
                <c:pt idx="3">
                  <c:v>29.86</c:v>
                </c:pt>
                <c:pt idx="4">
                  <c:v>39.61</c:v>
                </c:pt>
                <c:pt idx="5">
                  <c:v>56.7</c:v>
                </c:pt>
                <c:pt idx="6">
                  <c:v>62.25</c:v>
                </c:pt>
                <c:pt idx="7">
                  <c:v>91.26</c:v>
                </c:pt>
                <c:pt idx="8">
                  <c:v>43.6</c:v>
                </c:pt>
                <c:pt idx="9">
                  <c:v>75.39</c:v>
                </c:pt>
                <c:pt idx="10">
                  <c:v>92.149999999999991</c:v>
                </c:pt>
                <c:pt idx="11">
                  <c:v>107.52</c:v>
                </c:pt>
                <c:pt idx="12">
                  <c:v>108.86999999999999</c:v>
                </c:pt>
                <c:pt idx="13">
                  <c:v>110.86999999999999</c:v>
                </c:pt>
                <c:pt idx="14">
                  <c:v>59.52</c:v>
                </c:pt>
              </c:numCache>
            </c:numRef>
          </c:val>
          <c:smooth val="0"/>
          <c:extLst>
            <c:ext xmlns:c16="http://schemas.microsoft.com/office/drawing/2014/chart" uri="{C3380CC4-5D6E-409C-BE32-E72D297353CC}">
              <c16:uniqueId val="{00000000-A84C-4244-91EE-E21F640D603E}"/>
            </c:ext>
          </c:extLst>
        </c:ser>
        <c:dLbls>
          <c:showLegendKey val="0"/>
          <c:showVal val="0"/>
          <c:showCatName val="0"/>
          <c:showSerName val="0"/>
          <c:showPercent val="0"/>
          <c:showBubbleSize val="0"/>
        </c:dLbls>
        <c:smooth val="0"/>
        <c:axId val="32195328"/>
        <c:axId val="32197248"/>
      </c:lineChart>
      <c:catAx>
        <c:axId val="32195328"/>
        <c:scaling>
          <c:orientation val="minMax"/>
        </c:scaling>
        <c:delete val="0"/>
        <c:axPos val="b"/>
        <c:title>
          <c:tx>
            <c:rich>
              <a:bodyPr/>
              <a:lstStyle/>
              <a:p>
                <a:pPr>
                  <a:defRPr/>
                </a:pPr>
                <a:r>
                  <a:rPr lang="ru-RU" b="0" i="1"/>
                  <a:t>Источник: </a:t>
                </a:r>
                <a:r>
                  <a:rPr lang="en-US" b="0" i="1"/>
                  <a:t>Finam.ru</a:t>
                </a:r>
              </a:p>
            </c:rich>
          </c:tx>
          <c:overlay val="0"/>
        </c:title>
        <c:numFmt formatCode="General" sourceLinked="1"/>
        <c:majorTickMark val="out"/>
        <c:minorTickMark val="none"/>
        <c:tickLblPos val="nextTo"/>
        <c:crossAx val="32197248"/>
        <c:crosses val="autoZero"/>
        <c:auto val="1"/>
        <c:lblAlgn val="ctr"/>
        <c:lblOffset val="100"/>
        <c:noMultiLvlLbl val="0"/>
      </c:catAx>
      <c:valAx>
        <c:axId val="32197248"/>
        <c:scaling>
          <c:orientation val="minMax"/>
        </c:scaling>
        <c:delete val="0"/>
        <c:axPos val="l"/>
        <c:majorGridlines/>
        <c:numFmt formatCode="General" sourceLinked="1"/>
        <c:majorTickMark val="out"/>
        <c:minorTickMark val="none"/>
        <c:tickLblPos val="nextTo"/>
        <c:crossAx val="32195328"/>
        <c:crosses val="autoZero"/>
        <c:crossBetween val="between"/>
      </c:valAx>
      <c:spPr>
        <a:noFill/>
        <a:ln w="25400">
          <a:noFill/>
        </a:ln>
      </c:spPr>
    </c:plotArea>
    <c:plotVisOnly val="1"/>
    <c:dispBlanksAs val="zero"/>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cdr:x>
      <cdr:y>0.19048</cdr:y>
    </cdr:from>
    <cdr:to>
      <cdr:x>1</cdr:x>
      <cdr:y>1</cdr:y>
    </cdr:to>
    <cdr:pic>
      <cdr:nvPicPr>
        <cdr:cNvPr id="3" name="Picture 2" descr="Цена на нефть. График">
          <a:extLst xmlns:a="http://schemas.openxmlformats.org/drawingml/2006/main">
            <a:ext uri="{FF2B5EF4-FFF2-40B4-BE49-F238E27FC236}">
              <a16:creationId xmlns:a16="http://schemas.microsoft.com/office/drawing/2014/main" id="{B7C4AC94-4CDA-4B62-8970-B49A94252706}"/>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l="970" t="12293" r="1013" b="1660"/>
        <a:stretch xmlns:a="http://schemas.openxmlformats.org/drawingml/2006/main">
          <a:fillRect/>
        </a:stretch>
      </cdr:blipFill>
      <cdr:spPr bwMode="auto">
        <a:xfrm xmlns:a="http://schemas.openxmlformats.org/drawingml/2006/main">
          <a:off x="0" y="576064"/>
          <a:ext cx="5265420" cy="2448272"/>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2763"/>
          </a:xfrm>
          <a:prstGeom prst="rect">
            <a:avLst/>
          </a:prstGeom>
        </p:spPr>
        <p:txBody>
          <a:bodyPr vert="horz" lIns="94778" tIns="47389" rIns="94778" bIns="4738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4022725" y="0"/>
            <a:ext cx="3078163" cy="512763"/>
          </a:xfrm>
          <a:prstGeom prst="rect">
            <a:avLst/>
          </a:prstGeom>
        </p:spPr>
        <p:txBody>
          <a:bodyPr vert="horz" lIns="94778" tIns="47389" rIns="94778" bIns="47389" rtlCol="0"/>
          <a:lstStyle>
            <a:lvl1pPr algn="r" fontAlgn="auto">
              <a:spcBef>
                <a:spcPts val="0"/>
              </a:spcBef>
              <a:spcAft>
                <a:spcPts val="0"/>
              </a:spcAft>
              <a:defRPr sz="1200" smtClean="0">
                <a:latin typeface="+mn-lt"/>
                <a:cs typeface="+mn-cs"/>
              </a:defRPr>
            </a:lvl1pPr>
          </a:lstStyle>
          <a:p>
            <a:pPr>
              <a:defRPr/>
            </a:pPr>
            <a:fld id="{FA460CF3-0128-4509-B004-DABE512348BF}" type="datetimeFigureOut">
              <a:rPr lang="ru-RU"/>
              <a:pPr>
                <a:defRPr/>
              </a:pPr>
              <a:t>23.08.2020</a:t>
            </a:fld>
            <a:endParaRPr lang="ru-RU"/>
          </a:p>
        </p:txBody>
      </p:sp>
      <p:sp>
        <p:nvSpPr>
          <p:cNvPr id="4" name="Нижний колонтитул 3"/>
          <p:cNvSpPr>
            <a:spLocks noGrp="1"/>
          </p:cNvSpPr>
          <p:nvPr>
            <p:ph type="ftr" sz="quarter" idx="2"/>
          </p:nvPr>
        </p:nvSpPr>
        <p:spPr>
          <a:xfrm>
            <a:off x="0" y="9720263"/>
            <a:ext cx="3078163" cy="512762"/>
          </a:xfrm>
          <a:prstGeom prst="rect">
            <a:avLst/>
          </a:prstGeom>
        </p:spPr>
        <p:txBody>
          <a:bodyPr vert="horz" lIns="94778" tIns="47389" rIns="94778" bIns="47389"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4022725" y="9720263"/>
            <a:ext cx="3078163" cy="512762"/>
          </a:xfrm>
          <a:prstGeom prst="rect">
            <a:avLst/>
          </a:prstGeom>
        </p:spPr>
        <p:txBody>
          <a:bodyPr vert="horz" lIns="94778" tIns="47389" rIns="94778" bIns="47389" rtlCol="0" anchor="b"/>
          <a:lstStyle>
            <a:lvl1pPr algn="r" fontAlgn="auto">
              <a:spcBef>
                <a:spcPts val="0"/>
              </a:spcBef>
              <a:spcAft>
                <a:spcPts val="0"/>
              </a:spcAft>
              <a:defRPr sz="1200" smtClean="0">
                <a:latin typeface="+mn-lt"/>
                <a:cs typeface="+mn-cs"/>
              </a:defRPr>
            </a:lvl1pPr>
          </a:lstStyle>
          <a:p>
            <a:pPr>
              <a:defRPr/>
            </a:pPr>
            <a:fld id="{16F2C966-9DFB-4235-84DD-AA939DD48184}" type="slidenum">
              <a:rPr lang="ru-RU"/>
              <a:pPr>
                <a:defRPr/>
              </a:pPr>
              <a:t>‹#›</a:t>
            </a:fld>
            <a:endParaRPr lang="ru-RU"/>
          </a:p>
        </p:txBody>
      </p:sp>
    </p:spTree>
    <p:extLst>
      <p:ext uri="{BB962C8B-B14F-4D97-AF65-F5344CB8AC3E}">
        <p14:creationId xmlns:p14="http://schemas.microsoft.com/office/powerpoint/2010/main" val="1057800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1175"/>
          </a:xfrm>
          <a:prstGeom prst="rect">
            <a:avLst/>
          </a:prstGeom>
        </p:spPr>
        <p:txBody>
          <a:bodyPr vert="horz" lIns="94778" tIns="47389" rIns="94778" bIns="4738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4022725" y="0"/>
            <a:ext cx="3078163" cy="511175"/>
          </a:xfrm>
          <a:prstGeom prst="rect">
            <a:avLst/>
          </a:prstGeom>
        </p:spPr>
        <p:txBody>
          <a:bodyPr vert="horz" lIns="94778" tIns="47389" rIns="94778" bIns="47389" rtlCol="0"/>
          <a:lstStyle>
            <a:lvl1pPr algn="r" fontAlgn="auto">
              <a:spcBef>
                <a:spcPts val="0"/>
              </a:spcBef>
              <a:spcAft>
                <a:spcPts val="0"/>
              </a:spcAft>
              <a:defRPr sz="1200" smtClean="0">
                <a:latin typeface="+mn-lt"/>
                <a:cs typeface="+mn-cs"/>
              </a:defRPr>
            </a:lvl1pPr>
          </a:lstStyle>
          <a:p>
            <a:pPr>
              <a:defRPr/>
            </a:pPr>
            <a:fld id="{44843032-76E6-4E5F-91AD-EF34DC065E89}" type="datetimeFigureOut">
              <a:rPr lang="ru-RU"/>
              <a:pPr>
                <a:defRPr/>
              </a:pPr>
              <a:t>23.08.2020</a:t>
            </a:fld>
            <a:endParaRPr lang="ru-RU"/>
          </a:p>
        </p:txBody>
      </p:sp>
      <p:sp>
        <p:nvSpPr>
          <p:cNvPr id="4" name="Образ слайда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4778" tIns="47389" rIns="94778" bIns="47389" rtlCol="0" anchor="ctr"/>
          <a:lstStyle/>
          <a:p>
            <a:pPr lvl="0"/>
            <a:endParaRPr lang="ru-RU" noProof="0"/>
          </a:p>
        </p:txBody>
      </p:sp>
      <p:sp>
        <p:nvSpPr>
          <p:cNvPr id="5" name="Заметки 4"/>
          <p:cNvSpPr>
            <a:spLocks noGrp="1"/>
          </p:cNvSpPr>
          <p:nvPr>
            <p:ph type="body" sz="quarter" idx="3"/>
          </p:nvPr>
        </p:nvSpPr>
        <p:spPr>
          <a:xfrm>
            <a:off x="709613" y="4860925"/>
            <a:ext cx="5683250" cy="4605338"/>
          </a:xfrm>
          <a:prstGeom prst="rect">
            <a:avLst/>
          </a:prstGeom>
        </p:spPr>
        <p:txBody>
          <a:bodyPr vert="horz" lIns="94778" tIns="47389" rIns="94778" bIns="47389"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721850"/>
            <a:ext cx="3078163" cy="511175"/>
          </a:xfrm>
          <a:prstGeom prst="rect">
            <a:avLst/>
          </a:prstGeom>
        </p:spPr>
        <p:txBody>
          <a:bodyPr vert="horz" lIns="94778" tIns="47389" rIns="94778" bIns="47389"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4022725" y="9721850"/>
            <a:ext cx="3078163" cy="511175"/>
          </a:xfrm>
          <a:prstGeom prst="rect">
            <a:avLst/>
          </a:prstGeom>
        </p:spPr>
        <p:txBody>
          <a:bodyPr vert="horz" lIns="94778" tIns="47389" rIns="94778" bIns="47389" rtlCol="0" anchor="b"/>
          <a:lstStyle>
            <a:lvl1pPr algn="r" fontAlgn="auto">
              <a:spcBef>
                <a:spcPts val="0"/>
              </a:spcBef>
              <a:spcAft>
                <a:spcPts val="0"/>
              </a:spcAft>
              <a:defRPr sz="1200" smtClean="0">
                <a:latin typeface="+mn-lt"/>
                <a:cs typeface="+mn-cs"/>
              </a:defRPr>
            </a:lvl1pPr>
          </a:lstStyle>
          <a:p>
            <a:pPr>
              <a:defRPr/>
            </a:pPr>
            <a:fld id="{3079F655-F61C-4C35-95C9-48C6B17CA32F}" type="slidenum">
              <a:rPr lang="ru-RU"/>
              <a:pPr>
                <a:defRPr/>
              </a:pPr>
              <a:t>‹#›</a:t>
            </a:fld>
            <a:endParaRPr lang="ru-RU"/>
          </a:p>
        </p:txBody>
      </p:sp>
    </p:spTree>
    <p:extLst>
      <p:ext uri="{BB962C8B-B14F-4D97-AF65-F5344CB8AC3E}">
        <p14:creationId xmlns:p14="http://schemas.microsoft.com/office/powerpoint/2010/main" val="3782657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3883F4-75FF-4A63-9CB8-4A3DB976460A}" type="slidenum">
              <a:rPr lang="ru-RU">
                <a:ea typeface="Lucida Sans Unicode" pitchFamily="34" charset="0"/>
                <a:cs typeface="Lucida Sans Unicode" pitchFamily="34" charset="0"/>
              </a:rPr>
              <a:pPr fontAlgn="base">
                <a:spcBef>
                  <a:spcPct val="0"/>
                </a:spcBef>
                <a:spcAft>
                  <a:spcPct val="0"/>
                </a:spcAft>
              </a:pPr>
              <a:t>3</a:t>
            </a:fld>
            <a:endParaRPr lang="ru-RU">
              <a:ea typeface="Lucida Sans Unicode" pitchFamily="34" charset="0"/>
              <a:cs typeface="Lucida Sans Unicode" pitchFamily="34" charset="0"/>
            </a:endParaRPr>
          </a:p>
        </p:txBody>
      </p:sp>
      <p:sp>
        <p:nvSpPr>
          <p:cNvPr id="45059" name="Rectangle 1"/>
          <p:cNvSpPr>
            <a:spLocks noGrp="1" noRot="1" noChangeAspect="1" noChangeArrowheads="1" noTextEdit="1"/>
          </p:cNvSpPr>
          <p:nvPr>
            <p:ph type="sldImg"/>
          </p:nvPr>
        </p:nvSpPr>
        <p:spPr bwMode="auto">
          <a:xfrm>
            <a:off x="638175" y="501650"/>
            <a:ext cx="5826125" cy="4368800"/>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bwMode="auto">
          <a:xfrm>
            <a:off x="709613" y="4862513"/>
            <a:ext cx="5683250" cy="4605337"/>
          </a:xfrm>
          <a:noFill/>
        </p:spPr>
        <p:txBody>
          <a:bodyPr wrap="none" numCol="1" anchor="ctr" anchorCtr="0" compatLnSpc="1">
            <a:prstTxWarp prst="textNoShape">
              <a:avLst/>
            </a:prstTxWarp>
          </a:bodyPr>
          <a:lstStyle/>
          <a:p>
            <a:pPr>
              <a:spcBef>
                <a:spcPct val="0"/>
              </a:spcBef>
            </a:pPr>
            <a:endParaRPr lang="ru-RU">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F81E330-D217-4BFA-910B-E80F507B23C0}" type="datetime1">
              <a:rPr lang="ru-RU"/>
              <a:pPr>
                <a:defRPr/>
              </a:pPr>
              <a:t>23.08.2020</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3B8F4A4D-DA6B-425B-BF9D-970F70E8330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E5B266F-5C75-4D2D-8746-AF5D7B7064B0}"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A65043C-24C6-4EC3-867A-41726702459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F19D62F-1E57-4A96-B9D9-2F7C07129E5A}"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693A4D-F8AC-4465-B598-EBA33BA285A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FDECE8F-62B4-4C46-B9B0-F933DB57E714}"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D87BCC6-FDE2-4C92-9BEF-1AEA66466CC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112EEF7-E980-4B4E-8DD7-E5B22F4B2C69}" type="datetime1">
              <a:rPr lang="ru-RU"/>
              <a:pPr>
                <a:defRPr/>
              </a:pPr>
              <a:t>23.08.2020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BA23EB-A692-45B3-9F49-9833FC227E0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51F85D4-8C87-469F-8ACF-710C806D8ED5}"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3AECFC0-0A33-472C-81F2-7B72CB023BB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104C532B-7BCB-4852-9D93-8A6243FAAD7F}" type="datetime1">
              <a:rPr lang="ru-RU"/>
              <a:pPr>
                <a:defRPr/>
              </a:pPr>
              <a:t>23.08.2020</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7A9F1EE-194B-4F35-8F36-EC2DCB0BD4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997F782-D119-4248-A0AB-E3E5E9909B56}" type="datetime1">
              <a:rPr lang="ru-RU"/>
              <a:pPr>
                <a:defRPr/>
              </a:pPr>
              <a:t>23.08.2020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27A3C64-A8A0-496A-B793-CE1A7445AC3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4C35F94-15CD-47F8-BC57-962C5489BD7E}" type="datetime1">
              <a:rPr lang="ru-RU"/>
              <a:pPr>
                <a:defRPr/>
              </a:pPr>
              <a:t>23.08.2020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C611D47-C7DA-4738-A876-D5430808695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82070CE-10D9-4004-95AD-3625A412300C}"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D60E33B-7725-4025-A6ED-7BB147CC2D4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60F67405-8728-4909-8360-3AF588A047EF}" type="datetime1">
              <a:rPr lang="ru-RU"/>
              <a:pPr>
                <a:defRPr/>
              </a:pPr>
              <a:t>23.08.2020</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47835419-0898-4211-8DEA-141EBDF2611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6C937B0-27AA-4AD2-BD20-83E993C01BD7}" type="datetime1">
              <a:rPr lang="ru-RU"/>
              <a:pPr>
                <a:defRPr/>
              </a:pPr>
              <a:t>23.08.2020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5293FA8-4A8F-4DB0-A4A9-EDA8204B36B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4DB6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__Материалы по проектам (рабочие)\2017\МИНПРИРОДЫ Снижение антропогенного воздействия\Экспертное рабочее совещание\Маркетинг\Ролик о совещании\Слайд 9-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69" y="3368510"/>
            <a:ext cx="3960440" cy="3394663"/>
          </a:xfrm>
          <a:prstGeom prst="rect">
            <a:avLst/>
          </a:prstGeom>
          <a:noFill/>
          <a:extLst>
            <a:ext uri="{909E8E84-426E-40DD-AFC4-6F175D3DCCD1}">
              <a14:hiddenFill xmlns:a14="http://schemas.microsoft.com/office/drawing/2010/main">
                <a:solidFill>
                  <a:srgbClr val="FFFFFF"/>
                </a:solidFill>
              </a14:hiddenFill>
            </a:ext>
          </a:extLst>
        </p:spPr>
      </p:pic>
      <p:sp>
        <p:nvSpPr>
          <p:cNvPr id="5122" name="Прямоугольник 3"/>
          <p:cNvSpPr>
            <a:spLocks noChangeArrowheads="1"/>
          </p:cNvSpPr>
          <p:nvPr/>
        </p:nvSpPr>
        <p:spPr bwMode="auto">
          <a:xfrm>
            <a:off x="581335" y="3711624"/>
            <a:ext cx="8535988" cy="2708434"/>
          </a:xfrm>
          <a:prstGeom prst="rect">
            <a:avLst/>
          </a:prstGeom>
          <a:noFill/>
          <a:ln w="9525">
            <a:noFill/>
            <a:miter lim="800000"/>
            <a:headEnd/>
            <a:tailEnd/>
          </a:ln>
        </p:spPr>
        <p:txBody>
          <a:bodyPr>
            <a:spAutoFit/>
          </a:bodyPr>
          <a:lstStyle/>
          <a:p>
            <a:pPr algn="r"/>
            <a:r>
              <a:rPr lang="ru-RU" sz="2200" i="1" dirty="0">
                <a:latin typeface="Constantia" pitchFamily="18" charset="0"/>
              </a:rPr>
              <a:t>Вводная лекция  в Академии им. Пастухова </a:t>
            </a:r>
          </a:p>
          <a:p>
            <a:pPr algn="r"/>
            <a:r>
              <a:rPr lang="ru-RU" sz="2200" i="1" dirty="0">
                <a:latin typeface="Constantia" pitchFamily="18" charset="0"/>
              </a:rPr>
              <a:t>13 февраля 2017 г.</a:t>
            </a:r>
          </a:p>
          <a:p>
            <a:r>
              <a:rPr lang="ru-RU" sz="2200" i="1" dirty="0">
                <a:latin typeface="Constantia" pitchFamily="18" charset="0"/>
              </a:rPr>
              <a:t> </a:t>
            </a:r>
            <a:endParaRPr lang="ru-RU" sz="2400" i="1" dirty="0">
              <a:latin typeface="Constantia" pitchFamily="18" charset="0"/>
            </a:endParaRPr>
          </a:p>
          <a:p>
            <a:pPr algn="r"/>
            <a:endParaRPr lang="ru-RU" sz="2400" dirty="0">
              <a:latin typeface="Constantia" pitchFamily="18" charset="0"/>
            </a:endParaRPr>
          </a:p>
          <a:p>
            <a:pPr algn="r"/>
            <a:r>
              <a:rPr lang="ru-RU" sz="2400" dirty="0">
                <a:latin typeface="Constantia" pitchFamily="18" charset="0"/>
              </a:rPr>
              <a:t>Фоменко Георгий Анатольевич, </a:t>
            </a:r>
          </a:p>
          <a:p>
            <a:pPr algn="r"/>
            <a:r>
              <a:rPr lang="ru-RU" sz="2400" dirty="0">
                <a:latin typeface="Constantia" pitchFamily="18" charset="0"/>
              </a:rPr>
              <a:t>д-р геогр. наук, профессор </a:t>
            </a:r>
            <a:r>
              <a:rPr lang="ru-RU" sz="2400" b="1" dirty="0">
                <a:latin typeface="Constantia" pitchFamily="18" charset="0"/>
              </a:rPr>
              <a:t> </a:t>
            </a:r>
          </a:p>
          <a:p>
            <a:endParaRPr lang="ru-RU" sz="3200" b="1" dirty="0">
              <a:latin typeface="Constantia" pitchFamily="18" charset="0"/>
            </a:endParaRPr>
          </a:p>
        </p:txBody>
      </p:sp>
      <p:sp>
        <p:nvSpPr>
          <p:cNvPr id="5" name="Номер слайда 4"/>
          <p:cNvSpPr>
            <a:spLocks noGrp="1"/>
          </p:cNvSpPr>
          <p:nvPr>
            <p:ph type="sldNum" sz="quarter" idx="12"/>
          </p:nvPr>
        </p:nvSpPr>
        <p:spPr/>
        <p:txBody>
          <a:bodyPr/>
          <a:lstStyle/>
          <a:p>
            <a:pPr>
              <a:defRPr/>
            </a:pPr>
            <a:fld id="{F249DF5E-EA01-458C-B763-19D7A1E67B86}" type="slidenum">
              <a:rPr lang="ru-RU"/>
              <a:pPr>
                <a:defRPr/>
              </a:pPr>
              <a:t>1</a:t>
            </a:fld>
            <a:endParaRPr lang="ru-RU"/>
          </a:p>
        </p:txBody>
      </p:sp>
      <p:sp>
        <p:nvSpPr>
          <p:cNvPr id="10" name="Заголовок 9"/>
          <p:cNvSpPr>
            <a:spLocks noGrp="1"/>
          </p:cNvSpPr>
          <p:nvPr>
            <p:ph type="title"/>
          </p:nvPr>
        </p:nvSpPr>
        <p:spPr>
          <a:xfrm>
            <a:off x="539552" y="1052736"/>
            <a:ext cx="8229600" cy="2520950"/>
          </a:xfrm>
        </p:spPr>
        <p:txBody>
          <a:bodyPr>
            <a:noAutofit/>
          </a:bodyPr>
          <a:lstStyle/>
          <a:p>
            <a:pPr algn="ctr" fontAlgn="auto">
              <a:spcAft>
                <a:spcPts val="0"/>
              </a:spcAft>
              <a:defRPr/>
            </a:pPr>
            <a:br>
              <a:rPr lang="ru-RU" sz="3200" b="1" dirty="0">
                <a:latin typeface="+mn-lt"/>
              </a:rPr>
            </a:br>
            <a:br>
              <a:rPr lang="ru-RU" sz="3200" b="1" dirty="0">
                <a:latin typeface="+mn-lt"/>
              </a:rPr>
            </a:br>
            <a:br>
              <a:rPr lang="ru-RU" sz="3200" b="1" dirty="0">
                <a:latin typeface="+mn-lt"/>
              </a:rPr>
            </a:br>
            <a:r>
              <a:rPr lang="ru-RU" sz="3200" b="1" dirty="0">
                <a:latin typeface="+mn-lt"/>
              </a:rPr>
              <a:t>Стратегическое планирование территориального развития с позиций повышения устойчивости территории (эколого-ресурсные вопросы)</a:t>
            </a:r>
            <a:br>
              <a:rPr lang="ru-RU" sz="3200" b="1" dirty="0">
                <a:latin typeface="+mn-lt"/>
              </a:rPr>
            </a:br>
            <a:r>
              <a:rPr lang="ru-RU" sz="3200" b="1" dirty="0">
                <a:latin typeface="+mn-lt"/>
              </a:rPr>
              <a:t> </a:t>
            </a:r>
            <a:endParaRPr lang="ru-RU" sz="3200" dirty="0">
              <a:solidFill>
                <a:srgbClr val="FF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836613"/>
            <a:ext cx="8218488" cy="1296987"/>
          </a:xfrm>
        </p:spPr>
        <p:txBody>
          <a:bodyPr>
            <a:normAutofit fontScale="90000"/>
          </a:bodyPr>
          <a:lstStyle/>
          <a:p>
            <a:pPr algn="ctr" fontAlgn="auto">
              <a:spcAft>
                <a:spcPts val="0"/>
              </a:spcAft>
              <a:defRPr/>
            </a:pPr>
            <a:br>
              <a:rPr lang="ru-RU" sz="9600" b="1" i="1" dirty="0"/>
            </a:br>
            <a:r>
              <a:rPr lang="en-US" sz="3100" b="1" i="1" dirty="0">
                <a:latin typeface="+mn-lt"/>
              </a:rPr>
              <a:t>3.</a:t>
            </a:r>
            <a:r>
              <a:rPr lang="ru-RU" sz="3100" b="1" i="1" dirty="0">
                <a:latin typeface="+mn-lt"/>
              </a:rPr>
              <a:t>1 «Ресурсная зависимость» </a:t>
            </a:r>
            <a:br>
              <a:rPr lang="ru-RU" sz="2200" b="1" i="1" dirty="0"/>
            </a:br>
            <a:r>
              <a:rPr lang="ru-RU" sz="1800" b="1" dirty="0">
                <a:solidFill>
                  <a:srgbClr val="C00000"/>
                </a:solidFill>
                <a:latin typeface="+mn-lt"/>
              </a:rPr>
              <a:t>Структура экспорта России зависит от спроса на сырьевых рынках. Машиностроение и оборудование составляет только 5%.  (2012)</a:t>
            </a:r>
            <a:br>
              <a:rPr lang="ru-RU" sz="1800" b="1" dirty="0">
                <a:solidFill>
                  <a:srgbClr val="FF0000"/>
                </a:solidFill>
              </a:rPr>
            </a:br>
            <a:endParaRPr lang="ru-RU" sz="1800" dirty="0"/>
          </a:p>
        </p:txBody>
      </p:sp>
      <p:sp>
        <p:nvSpPr>
          <p:cNvPr id="4" name="Номер слайда 3"/>
          <p:cNvSpPr>
            <a:spLocks noGrp="1"/>
          </p:cNvSpPr>
          <p:nvPr>
            <p:ph type="sldNum" sz="quarter" idx="12"/>
          </p:nvPr>
        </p:nvSpPr>
        <p:spPr/>
        <p:txBody>
          <a:bodyPr/>
          <a:lstStyle/>
          <a:p>
            <a:pPr>
              <a:defRPr/>
            </a:pPr>
            <a:fld id="{466F999A-C9BA-41E1-9F25-5A31DDEC3F10}" type="slidenum">
              <a:rPr lang="ru-RU"/>
              <a:pPr>
                <a:defRPr/>
              </a:pPr>
              <a:t>10</a:t>
            </a:fld>
            <a:endParaRPr lang="ru-RU"/>
          </a:p>
        </p:txBody>
      </p:sp>
      <p:sp>
        <p:nvSpPr>
          <p:cNvPr id="16388" name="Прямоугольник 6"/>
          <p:cNvSpPr>
            <a:spLocks noChangeArrowheads="1"/>
          </p:cNvSpPr>
          <p:nvPr/>
        </p:nvSpPr>
        <p:spPr bwMode="auto">
          <a:xfrm>
            <a:off x="4356100" y="2781300"/>
            <a:ext cx="2001838" cy="368300"/>
          </a:xfrm>
          <a:prstGeom prst="rect">
            <a:avLst/>
          </a:prstGeom>
          <a:noFill/>
          <a:ln w="9525">
            <a:noFill/>
            <a:miter lim="800000"/>
            <a:headEnd/>
            <a:tailEnd/>
          </a:ln>
        </p:spPr>
        <p:txBody>
          <a:bodyPr>
            <a:spAutoFit/>
          </a:bodyPr>
          <a:lstStyle/>
          <a:p>
            <a:pPr algn="ctr"/>
            <a:r>
              <a:rPr lang="ru-RU" b="1">
                <a:solidFill>
                  <a:srgbClr val="FF0000"/>
                </a:solidFill>
                <a:latin typeface="Constantia" pitchFamily="18" charset="0"/>
              </a:rPr>
              <a:t> </a:t>
            </a:r>
          </a:p>
        </p:txBody>
      </p:sp>
      <p:graphicFrame>
        <p:nvGraphicFramePr>
          <p:cNvPr id="14" name="Диаграмма 13"/>
          <p:cNvGraphicFramePr/>
          <p:nvPr/>
        </p:nvGraphicFramePr>
        <p:xfrm>
          <a:off x="1475656" y="1988840"/>
          <a:ext cx="6624736" cy="41079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2652142"/>
          </a:xfrm>
        </p:spPr>
        <p:txBody>
          <a:bodyPr>
            <a:normAutofit fontScale="90000"/>
          </a:bodyPr>
          <a:lstStyle/>
          <a:p>
            <a:pPr algn="ctr" fontAlgn="auto">
              <a:spcAft>
                <a:spcPts val="0"/>
              </a:spcAft>
              <a:defRPr/>
            </a:pPr>
            <a:br>
              <a:rPr lang="ru-RU" sz="2400" b="1" i="1" dirty="0"/>
            </a:br>
            <a:r>
              <a:rPr lang="ru-RU" sz="2800" b="1" i="1" dirty="0">
                <a:latin typeface="+mn-lt"/>
              </a:rPr>
              <a:t>3</a:t>
            </a:r>
            <a:r>
              <a:rPr lang="en-US" sz="2800" b="1" i="1" dirty="0">
                <a:latin typeface="+mn-lt"/>
              </a:rPr>
              <a:t>.</a:t>
            </a:r>
            <a:r>
              <a:rPr lang="ru-RU" sz="2800" b="1" i="1" dirty="0">
                <a:latin typeface="+mn-lt"/>
              </a:rPr>
              <a:t>2</a:t>
            </a:r>
            <a:r>
              <a:rPr lang="en-US" sz="2800" b="1" i="1" dirty="0">
                <a:latin typeface="+mn-lt"/>
              </a:rPr>
              <a:t> </a:t>
            </a:r>
            <a:r>
              <a:rPr lang="ru-RU" sz="2800" b="1" i="1" dirty="0">
                <a:latin typeface="+mn-lt"/>
              </a:rPr>
              <a:t>«Социально опасная </a:t>
            </a:r>
            <a:r>
              <a:rPr lang="ru-RU" sz="2800" b="1" i="1" dirty="0" err="1">
                <a:latin typeface="+mn-lt"/>
              </a:rPr>
              <a:t>истощимость</a:t>
            </a:r>
            <a:r>
              <a:rPr lang="ru-RU" sz="2800" b="1" i="1" dirty="0">
                <a:latin typeface="+mn-lt"/>
              </a:rPr>
              <a:t> природного капитала»  </a:t>
            </a:r>
            <a:br>
              <a:rPr lang="ru-RU" sz="2200" b="1" i="1" dirty="0"/>
            </a:br>
            <a:r>
              <a:rPr lang="ru-RU" sz="1800" b="1" dirty="0">
                <a:solidFill>
                  <a:srgbClr val="C00000"/>
                </a:solidFill>
                <a:latin typeface="+mn-lt"/>
              </a:rPr>
              <a:t>Рост волатильности  цен и спроса на мировых рынках сырья и очевидные ограничения их существенного роста не оставляют шансов  на устойчивое развитие без </a:t>
            </a:r>
            <a:r>
              <a:rPr lang="ru-RU" sz="1800" b="1" dirty="0" err="1">
                <a:solidFill>
                  <a:srgbClr val="C00000"/>
                </a:solidFill>
                <a:latin typeface="+mn-lt"/>
              </a:rPr>
              <a:t>экомодернизации</a:t>
            </a:r>
            <a:r>
              <a:rPr lang="ru-RU" sz="1800" b="1" dirty="0">
                <a:solidFill>
                  <a:srgbClr val="C00000"/>
                </a:solidFill>
                <a:latin typeface="+mn-lt"/>
              </a:rPr>
              <a:t> и повышения доли нового машиностроения  в  формировании богатства страны. </a:t>
            </a:r>
            <a:br>
              <a:rPr lang="ru-RU" sz="2200" b="1" i="1" dirty="0">
                <a:latin typeface="+mn-lt"/>
              </a:rPr>
            </a:br>
            <a:br>
              <a:rPr lang="ru-RU" sz="2000" dirty="0"/>
            </a:br>
            <a:r>
              <a:rPr lang="ru-RU" sz="2000" dirty="0"/>
              <a:t> </a:t>
            </a:r>
            <a:br>
              <a:rPr lang="ru-RU" sz="2000" dirty="0"/>
            </a:br>
            <a:endParaRPr lang="ru-RU" sz="2200" dirty="0"/>
          </a:p>
        </p:txBody>
      </p:sp>
      <p:sp>
        <p:nvSpPr>
          <p:cNvPr id="17411" name="Содержимое 5"/>
          <p:cNvSpPr>
            <a:spLocks noGrp="1"/>
          </p:cNvSpPr>
          <p:nvPr>
            <p:ph idx="1"/>
          </p:nvPr>
        </p:nvSpPr>
        <p:spPr>
          <a:xfrm>
            <a:off x="457200" y="2492896"/>
            <a:ext cx="8229600" cy="3831704"/>
          </a:xfrm>
        </p:spPr>
        <p:txBody>
          <a:bodyPr/>
          <a:lstStyle/>
          <a:p>
            <a:pPr marL="0" indent="0">
              <a:spcBef>
                <a:spcPct val="0"/>
              </a:spcBef>
              <a:buFont typeface="Wingdings 2" pitchFamily="18" charset="2"/>
              <a:buNone/>
            </a:pPr>
            <a:r>
              <a:rPr lang="ru-RU" sz="1600" dirty="0"/>
              <a:t>Наибольший спрос прогнозируется  на пресную воду:  до 2050 года он возрастет приблизительно на 55% вследствие растущего спроса со стороны промышленных предприятий (+400%), теплоэлектростанций (+140%) и домохозяйств (+130%) (</a:t>
            </a:r>
            <a:r>
              <a:rPr lang="ru-RU" sz="1600" dirty="0" err="1"/>
              <a:t>ОЭСР</a:t>
            </a:r>
            <a:r>
              <a:rPr lang="ru-RU" sz="1600" dirty="0"/>
              <a:t>, 2013).  </a:t>
            </a:r>
            <a:endParaRPr lang="ru-RU" dirty="0"/>
          </a:p>
        </p:txBody>
      </p:sp>
      <p:sp>
        <p:nvSpPr>
          <p:cNvPr id="4" name="Номер слайда 3"/>
          <p:cNvSpPr>
            <a:spLocks noGrp="1"/>
          </p:cNvSpPr>
          <p:nvPr>
            <p:ph type="sldNum" sz="quarter" idx="12"/>
          </p:nvPr>
        </p:nvSpPr>
        <p:spPr/>
        <p:txBody>
          <a:bodyPr/>
          <a:lstStyle/>
          <a:p>
            <a:pPr>
              <a:defRPr/>
            </a:pPr>
            <a:fld id="{77EE825C-3C93-444D-806A-99A4A447EEE1}" type="slidenum">
              <a:rPr lang="ru-RU"/>
              <a:pPr>
                <a:defRPr/>
              </a:pPr>
              <a:t>11</a:t>
            </a:fld>
            <a:endParaRPr lang="ru-RU"/>
          </a:p>
        </p:txBody>
      </p:sp>
      <p:graphicFrame>
        <p:nvGraphicFramePr>
          <p:cNvPr id="8" name="Диаграмма 7"/>
          <p:cNvGraphicFramePr/>
          <p:nvPr/>
        </p:nvGraphicFramePr>
        <p:xfrm>
          <a:off x="1835696" y="3501008"/>
          <a:ext cx="5265420"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457200" y="704850"/>
            <a:ext cx="8229600" cy="3228975"/>
          </a:xfrm>
        </p:spPr>
        <p:txBody>
          <a:bodyPr>
            <a:normAutofit fontScale="90000"/>
          </a:bodyPr>
          <a:lstStyle/>
          <a:p>
            <a:pPr algn="ctr" fontAlgn="auto">
              <a:spcAft>
                <a:spcPts val="0"/>
              </a:spcAft>
              <a:defRPr/>
            </a:pPr>
            <a:r>
              <a:rPr lang="ru-RU" sz="2700" b="1" i="1" dirty="0">
                <a:latin typeface="+mn-lt"/>
              </a:rPr>
              <a:t>4</a:t>
            </a:r>
            <a:r>
              <a:rPr lang="en-US" sz="2700" b="1" i="1" dirty="0">
                <a:latin typeface="+mn-lt"/>
              </a:rPr>
              <a:t>. </a:t>
            </a:r>
            <a:r>
              <a:rPr lang="ru-RU" sz="2700" b="1" i="1" dirty="0">
                <a:latin typeface="+mn-lt"/>
              </a:rPr>
              <a:t>«Сжатие экономически выгодного пространства»  </a:t>
            </a:r>
            <a:br>
              <a:rPr lang="ru-RU" sz="5400" b="1" i="1" dirty="0"/>
            </a:br>
            <a:r>
              <a:rPr lang="ru-RU" sz="1800" b="1" dirty="0">
                <a:solidFill>
                  <a:srgbClr val="C00000"/>
                </a:solidFill>
                <a:latin typeface="+mn-lt"/>
              </a:rPr>
              <a:t>Повышение доли городского населения, тенденции </a:t>
            </a:r>
            <a:r>
              <a:rPr lang="ru-RU" sz="1800" b="1" dirty="0" err="1">
                <a:solidFill>
                  <a:srgbClr val="C00000"/>
                </a:solidFill>
                <a:latin typeface="+mn-lt"/>
              </a:rPr>
              <a:t>обезлюдивания</a:t>
            </a:r>
            <a:r>
              <a:rPr lang="ru-RU" sz="1800" b="1" dirty="0">
                <a:solidFill>
                  <a:srgbClr val="C00000"/>
                </a:solidFill>
                <a:latin typeface="+mn-lt"/>
              </a:rPr>
              <a:t> удаленных территорий, не имеющих признаков уникальности. Значительный  рост экономической привлекательности приморских территорий (в т.ч. рукотворных)  и нарастание проблем развития внутриконтинентальных. Обостряются проблемы загрязнения воздуха, прошлых загрязнений; требуется корректировка всей системы развития особо охраняемых природных территорий.</a:t>
            </a:r>
            <a:br>
              <a:rPr lang="ru-RU" sz="1600" b="1" dirty="0">
                <a:solidFill>
                  <a:srgbClr val="FF0000"/>
                </a:solidFill>
                <a:latin typeface="+mn-lt"/>
              </a:rPr>
            </a:br>
            <a:br>
              <a:rPr lang="ru-RU" dirty="0">
                <a:latin typeface="+mn-lt"/>
              </a:rPr>
            </a:br>
            <a:endParaRPr lang="ru-RU" dirty="0">
              <a:latin typeface="+mn-lt"/>
            </a:endParaRPr>
          </a:p>
        </p:txBody>
      </p:sp>
      <p:sp>
        <p:nvSpPr>
          <p:cNvPr id="6" name="Содержимое 5"/>
          <p:cNvSpPr>
            <a:spLocks noGrp="1"/>
          </p:cNvSpPr>
          <p:nvPr>
            <p:ph idx="1"/>
          </p:nvPr>
        </p:nvSpPr>
        <p:spPr>
          <a:xfrm>
            <a:off x="468313" y="2565400"/>
            <a:ext cx="8229600" cy="4103688"/>
          </a:xfrm>
        </p:spPr>
        <p:txBody>
          <a:bodyPr>
            <a:normAutofit/>
          </a:bodyPr>
          <a:lstStyle/>
          <a:p>
            <a:pPr marL="274320" indent="-274320" fontAlgn="auto">
              <a:spcAft>
                <a:spcPts val="0"/>
              </a:spcAft>
              <a:buClr>
                <a:schemeClr val="accent3"/>
              </a:buClr>
              <a:buFont typeface="Wingdings 2"/>
              <a:buNone/>
              <a:defRPr/>
            </a:pPr>
            <a:endParaRPr lang="ru-RU" sz="1600" b="1" dirty="0"/>
          </a:p>
          <a:p>
            <a:pPr marL="0" indent="0" fontAlgn="auto">
              <a:spcAft>
                <a:spcPts val="0"/>
              </a:spcAft>
              <a:buClr>
                <a:schemeClr val="accent3"/>
              </a:buClr>
              <a:buFont typeface="Wingdings 2"/>
              <a:buNone/>
              <a:defRPr/>
            </a:pPr>
            <a:r>
              <a:rPr lang="ru-RU" sz="1600" b="1" dirty="0"/>
              <a:t>Пример Ярославской области</a:t>
            </a:r>
            <a:br>
              <a:rPr lang="ru-RU" sz="1600" b="1" dirty="0">
                <a:solidFill>
                  <a:srgbClr val="FF0000"/>
                </a:solidFill>
              </a:rPr>
            </a:br>
            <a:r>
              <a:rPr lang="ru-RU" sz="1600" b="1" i="1" dirty="0">
                <a:solidFill>
                  <a:srgbClr val="F6800A"/>
                </a:solidFill>
              </a:rPr>
              <a:t>Экологический след</a:t>
            </a:r>
            <a:endParaRPr lang="ru-RU" sz="1600" dirty="0"/>
          </a:p>
        </p:txBody>
      </p:sp>
      <p:sp>
        <p:nvSpPr>
          <p:cNvPr id="10" name="Номер слайда 3"/>
          <p:cNvSpPr>
            <a:spLocks noGrp="1"/>
          </p:cNvSpPr>
          <p:nvPr>
            <p:ph type="sldNum" sz="quarter" idx="12"/>
          </p:nvPr>
        </p:nvSpPr>
        <p:spPr/>
        <p:txBody>
          <a:bodyPr/>
          <a:lstStyle/>
          <a:p>
            <a:pPr>
              <a:defRPr/>
            </a:pPr>
            <a:fld id="{3CA33C4F-C991-4562-8B41-B310F714BB65}" type="slidenum">
              <a:rPr lang="ru-RU"/>
              <a:pPr>
                <a:defRPr/>
              </a:pPr>
              <a:t>12</a:t>
            </a:fld>
            <a:endParaRPr lang="ru-RU"/>
          </a:p>
        </p:txBody>
      </p:sp>
      <p:pic>
        <p:nvPicPr>
          <p:cNvPr id="18437" name="Picture 4"/>
          <p:cNvPicPr>
            <a:picLocks noChangeAspect="1" noChangeArrowheads="1"/>
          </p:cNvPicPr>
          <p:nvPr/>
        </p:nvPicPr>
        <p:blipFill>
          <a:blip cstate="print"/>
          <a:srcRect/>
          <a:stretch>
            <a:fillRect/>
          </a:stretch>
        </p:blipFill>
        <p:spPr bwMode="auto">
          <a:xfrm>
            <a:off x="4427538" y="3644900"/>
            <a:ext cx="4716462" cy="2635250"/>
          </a:xfrm>
          <a:prstGeom prst="rect">
            <a:avLst/>
          </a:prstGeom>
          <a:noFill/>
          <a:ln w="9525">
            <a:noFill/>
            <a:miter lim="800000"/>
            <a:headEnd/>
            <a:tailEnd/>
          </a:ln>
        </p:spPr>
      </p:pic>
      <p:pic>
        <p:nvPicPr>
          <p:cNvPr id="18438" name="Picture 7"/>
          <p:cNvPicPr>
            <a:picLocks noChangeAspect="1" noChangeArrowheads="1"/>
          </p:cNvPicPr>
          <p:nvPr/>
        </p:nvPicPr>
        <p:blipFill>
          <a:blip r:embed="rId2" cstate="print"/>
          <a:srcRect/>
          <a:stretch>
            <a:fillRect/>
          </a:stretch>
        </p:blipFill>
        <p:spPr bwMode="auto">
          <a:xfrm>
            <a:off x="250825" y="3573463"/>
            <a:ext cx="4148138" cy="2879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5220072" y="2924944"/>
            <a:ext cx="3600400"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2771800" y="2924944"/>
            <a:ext cx="2304256"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323528" y="2924944"/>
            <a:ext cx="2304256"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611188" y="620713"/>
            <a:ext cx="8137525" cy="1871662"/>
          </a:xfrm>
        </p:spPr>
        <p:txBody>
          <a:bodyPr>
            <a:normAutofit/>
          </a:bodyPr>
          <a:lstStyle/>
          <a:p>
            <a:pPr algn="ctr" fontAlgn="auto">
              <a:spcAft>
                <a:spcPts val="0"/>
              </a:spcAft>
              <a:defRPr/>
            </a:pPr>
            <a:r>
              <a:rPr lang="ru-RU" sz="2400" b="1" i="1" dirty="0">
                <a:latin typeface="+mn-lt"/>
              </a:rPr>
              <a:t>5</a:t>
            </a:r>
            <a:r>
              <a:rPr lang="en-US" sz="2400" b="1" i="1" dirty="0">
                <a:latin typeface="+mn-lt"/>
              </a:rPr>
              <a:t>. </a:t>
            </a:r>
            <a:r>
              <a:rPr lang="ru-RU" sz="2400" dirty="0">
                <a:latin typeface="+mn-lt"/>
              </a:rPr>
              <a:t>«</a:t>
            </a:r>
            <a:r>
              <a:rPr lang="ru-RU" sz="2400" b="1" i="1" dirty="0">
                <a:latin typeface="+mn-lt"/>
              </a:rPr>
              <a:t>Ножницы конкурентоспособности» и «институциональные разрывы»</a:t>
            </a:r>
            <a:br>
              <a:rPr lang="ru-RU" sz="2400" b="1" dirty="0"/>
            </a:br>
            <a:r>
              <a:rPr lang="ru-RU" sz="1400" b="1" dirty="0">
                <a:solidFill>
                  <a:srgbClr val="C00000"/>
                </a:solidFill>
                <a:latin typeface="+mn-lt"/>
              </a:rPr>
              <a:t>Высокие издержки на труд на фоне слабых институтов и низкой производительности труда относительно других стран, что ограничивает возможности </a:t>
            </a:r>
            <a:r>
              <a:rPr lang="ru-RU" sz="1400" b="1" i="1" dirty="0" err="1">
                <a:solidFill>
                  <a:srgbClr val="C00000"/>
                </a:solidFill>
                <a:latin typeface="+mn-lt"/>
              </a:rPr>
              <a:t>экомодернизации</a:t>
            </a:r>
            <a:r>
              <a:rPr lang="ru-RU" sz="1400" b="1" i="1" dirty="0">
                <a:solidFill>
                  <a:srgbClr val="C00000"/>
                </a:solidFill>
                <a:latin typeface="+mn-lt"/>
              </a:rPr>
              <a:t>. </a:t>
            </a:r>
            <a:r>
              <a:rPr lang="ru-RU" sz="1400" b="1" dirty="0">
                <a:solidFill>
                  <a:srgbClr val="C00000"/>
                </a:solidFill>
                <a:latin typeface="+mn-lt"/>
              </a:rPr>
              <a:t>Требуется обеспечить «</a:t>
            </a:r>
            <a:r>
              <a:rPr lang="ru-RU" sz="1400" b="1" dirty="0" err="1">
                <a:solidFill>
                  <a:srgbClr val="C00000"/>
                </a:solidFill>
                <a:latin typeface="+mn-lt"/>
              </a:rPr>
              <a:t>переток</a:t>
            </a:r>
            <a:r>
              <a:rPr lang="ru-RU" sz="1400" b="1" dirty="0">
                <a:solidFill>
                  <a:srgbClr val="C00000"/>
                </a:solidFill>
                <a:latin typeface="+mn-lt"/>
              </a:rPr>
              <a:t>» капитала из ресурсных  «коричневых» отраслей в новое машиностроение и отрасли «зеленой» экономики и создание рабочих мест. </a:t>
            </a:r>
          </a:p>
        </p:txBody>
      </p:sp>
      <p:sp>
        <p:nvSpPr>
          <p:cNvPr id="4" name="Номер слайда 3"/>
          <p:cNvSpPr>
            <a:spLocks noGrp="1"/>
          </p:cNvSpPr>
          <p:nvPr>
            <p:ph type="sldNum" sz="quarter" idx="12"/>
          </p:nvPr>
        </p:nvSpPr>
        <p:spPr/>
        <p:txBody>
          <a:bodyPr/>
          <a:lstStyle/>
          <a:p>
            <a:pPr>
              <a:defRPr/>
            </a:pPr>
            <a:fld id="{301E0542-3F48-40D1-A982-417D232A0A95}" type="slidenum">
              <a:rPr lang="ru-RU"/>
              <a:pPr>
                <a:defRPr/>
              </a:pPr>
              <a:t>13</a:t>
            </a:fld>
            <a:endParaRPr lang="ru-RU"/>
          </a:p>
        </p:txBody>
      </p:sp>
      <p:sp>
        <p:nvSpPr>
          <p:cNvPr id="19469" name="Rectangle 1"/>
          <p:cNvSpPr>
            <a:spLocks noChangeArrowheads="1"/>
          </p:cNvSpPr>
          <p:nvPr/>
        </p:nvSpPr>
        <p:spPr bwMode="auto">
          <a:xfrm>
            <a:off x="179388" y="2092325"/>
            <a:ext cx="8496300" cy="830263"/>
          </a:xfrm>
          <a:prstGeom prst="rect">
            <a:avLst/>
          </a:prstGeom>
          <a:noFill/>
          <a:ln w="9525">
            <a:noFill/>
            <a:miter lim="800000"/>
            <a:headEnd/>
            <a:tailEnd/>
          </a:ln>
        </p:spPr>
        <p:txBody>
          <a:bodyPr anchor="ctr">
            <a:spAutoFit/>
          </a:bodyPr>
          <a:lstStyle/>
          <a:p>
            <a:pPr algn="ctr"/>
            <a:endParaRPr lang="ru-RU" sz="1200" b="1">
              <a:latin typeface="Constantia" pitchFamily="18" charset="0"/>
              <a:ea typeface="Times New Roman" pitchFamily="18" charset="0"/>
            </a:endParaRPr>
          </a:p>
          <a:p>
            <a:pPr algn="ctr"/>
            <a:endParaRPr lang="ru-RU" sz="1200" b="1">
              <a:latin typeface="Constantia" pitchFamily="18" charset="0"/>
              <a:ea typeface="Times New Roman" pitchFamily="18" charset="0"/>
            </a:endParaRPr>
          </a:p>
          <a:p>
            <a:pPr algn="ctr"/>
            <a:endParaRPr lang="ru-RU" sz="1200" b="1">
              <a:latin typeface="Constantia" pitchFamily="18" charset="0"/>
              <a:ea typeface="Times New Roman" pitchFamily="18" charset="0"/>
            </a:endParaRPr>
          </a:p>
          <a:p>
            <a:pPr algn="ctr"/>
            <a:r>
              <a:rPr lang="ru-RU" sz="1200" b="1">
                <a:latin typeface="Constantia" pitchFamily="18" charset="0"/>
                <a:ea typeface="Times New Roman" pitchFamily="18" charset="0"/>
              </a:rPr>
              <a:t>ПОЭТАПНЫЙ ПЕРЕХОД НА НОВУЮ СИСТЕМУ ГОСУДАРСТВЕННОГО РЕГУЛИРОВАНИЯ</a:t>
            </a:r>
            <a:endParaRPr lang="ru-RU" sz="2800" b="1">
              <a:latin typeface="Constantia" pitchFamily="18" charset="0"/>
              <a:ea typeface="Times New Roman" pitchFamily="18" charset="0"/>
            </a:endParaRPr>
          </a:p>
        </p:txBody>
      </p:sp>
      <p:sp>
        <p:nvSpPr>
          <p:cNvPr id="19470" name="Rectangle 2"/>
          <p:cNvSpPr>
            <a:spLocks noChangeArrowheads="1"/>
          </p:cNvSpPr>
          <p:nvPr/>
        </p:nvSpPr>
        <p:spPr bwMode="auto">
          <a:xfrm>
            <a:off x="323850" y="2338388"/>
            <a:ext cx="2160588" cy="2954337"/>
          </a:xfrm>
          <a:prstGeom prst="rect">
            <a:avLst/>
          </a:prstGeom>
          <a:noFill/>
          <a:ln w="9525">
            <a:noFill/>
            <a:miter lim="800000"/>
            <a:headEnd/>
            <a:tailEnd/>
          </a:ln>
        </p:spPr>
        <p:txBody>
          <a:bodyPr anchor="ctr">
            <a:spAutoFit/>
          </a:bodyPr>
          <a:lstStyle/>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r>
              <a:rPr lang="ru-RU" sz="1100" b="1">
                <a:latin typeface="Constantia" pitchFamily="18" charset="0"/>
                <a:ea typeface="Times New Roman" pitchFamily="18" charset="0"/>
              </a:rPr>
              <a:t>2014 – 2017</a:t>
            </a:r>
            <a:endParaRPr lang="en-US" sz="1100" b="1">
              <a:latin typeface="Constantia" pitchFamily="18" charset="0"/>
              <a:ea typeface="Times New Roman" pitchFamily="18" charset="0"/>
            </a:endParaRPr>
          </a:p>
          <a:p>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2014</a:t>
            </a:r>
          </a:p>
          <a:p>
            <a:r>
              <a:rPr lang="ru-RU" sz="1100">
                <a:latin typeface="Constantia" pitchFamily="18" charset="0"/>
                <a:ea typeface="Times New Roman" pitchFamily="18" charset="0"/>
              </a:rPr>
              <a:t>Постановка предприятий на государственный учет и деление на категории.</a:t>
            </a:r>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2016</a:t>
            </a:r>
            <a:endParaRPr lang="ru-RU" sz="1100" b="1">
              <a:latin typeface="Constantia" pitchFamily="18" charset="0"/>
              <a:ea typeface="Times New Roman" pitchFamily="18" charset="0"/>
            </a:endParaRPr>
          </a:p>
          <a:p>
            <a:r>
              <a:rPr lang="ru-RU" sz="1100">
                <a:latin typeface="Constantia" pitchFamily="18" charset="0"/>
                <a:ea typeface="Times New Roman" pitchFamily="18" charset="0"/>
              </a:rPr>
              <a:t>Издание всех подзаконных актов.</a:t>
            </a:r>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2017</a:t>
            </a:r>
          </a:p>
          <a:p>
            <a:r>
              <a:rPr lang="ru-RU" sz="1100">
                <a:latin typeface="Constantia" pitchFamily="18" charset="0"/>
                <a:ea typeface="Times New Roman" pitchFamily="18" charset="0"/>
              </a:rPr>
              <a:t>Публикация адаптированных справочников НДТ.</a:t>
            </a:r>
          </a:p>
          <a:p>
            <a:endParaRPr lang="ru-RU" sz="1000">
              <a:ea typeface="Times New Roman" pitchFamily="18" charset="0"/>
            </a:endParaRPr>
          </a:p>
        </p:txBody>
      </p:sp>
      <p:sp>
        <p:nvSpPr>
          <p:cNvPr id="19471" name="Rectangle 2"/>
          <p:cNvSpPr>
            <a:spLocks noChangeArrowheads="1"/>
          </p:cNvSpPr>
          <p:nvPr/>
        </p:nvSpPr>
        <p:spPr bwMode="auto">
          <a:xfrm>
            <a:off x="2771775" y="2454275"/>
            <a:ext cx="2447925" cy="2955925"/>
          </a:xfrm>
          <a:prstGeom prst="rect">
            <a:avLst/>
          </a:prstGeom>
          <a:noFill/>
          <a:ln w="9525">
            <a:noFill/>
            <a:miter lim="800000"/>
            <a:headEnd/>
            <a:tailEnd/>
          </a:ln>
        </p:spPr>
        <p:txBody>
          <a:bodyPr anchor="ctr">
            <a:spAutoFit/>
          </a:bodyPr>
          <a:lstStyle/>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r>
              <a:rPr lang="ru-RU" sz="1100" b="1">
                <a:latin typeface="Constantia" pitchFamily="18" charset="0"/>
                <a:ea typeface="Times New Roman" pitchFamily="18" charset="0"/>
              </a:rPr>
              <a:t>201</a:t>
            </a:r>
            <a:r>
              <a:rPr lang="en-US" sz="1100" b="1">
                <a:latin typeface="Constantia" pitchFamily="18" charset="0"/>
                <a:ea typeface="Times New Roman" pitchFamily="18" charset="0"/>
              </a:rPr>
              <a:t>8</a:t>
            </a:r>
            <a:r>
              <a:rPr lang="ru-RU" sz="1100" b="1">
                <a:latin typeface="Constantia" pitchFamily="18" charset="0"/>
                <a:ea typeface="Times New Roman" pitchFamily="18" charset="0"/>
              </a:rPr>
              <a:t> – 20</a:t>
            </a:r>
            <a:r>
              <a:rPr lang="en-US" sz="1100" b="1">
                <a:latin typeface="Constantia" pitchFamily="18" charset="0"/>
                <a:ea typeface="Times New Roman" pitchFamily="18" charset="0"/>
              </a:rPr>
              <a:t>21</a:t>
            </a:r>
          </a:p>
          <a:p>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2018</a:t>
            </a:r>
          </a:p>
          <a:p>
            <a:r>
              <a:rPr lang="ru-RU" sz="1100">
                <a:latin typeface="Constantia" pitchFamily="18" charset="0"/>
                <a:ea typeface="Times New Roman" pitchFamily="18" charset="0"/>
              </a:rPr>
              <a:t>Переход на декларирование.</a:t>
            </a:r>
          </a:p>
          <a:p>
            <a:r>
              <a:rPr lang="ru-RU" sz="1100">
                <a:latin typeface="Constantia" pitchFamily="18" charset="0"/>
                <a:ea typeface="Times New Roman" pitchFamily="18" charset="0"/>
              </a:rPr>
              <a:t>Переход на НДТ, комплексные экологические разрешении для:</a:t>
            </a:r>
          </a:p>
          <a:p>
            <a:r>
              <a:rPr lang="ru-RU" sz="1100">
                <a:latin typeface="Constantia" pitchFamily="18" charset="0"/>
                <a:ea typeface="Times New Roman" pitchFamily="18" charset="0"/>
              </a:rPr>
              <a:t>1)  новых производств</a:t>
            </a:r>
          </a:p>
          <a:p>
            <a:r>
              <a:rPr lang="ru-RU" sz="1100">
                <a:latin typeface="Constantia" pitchFamily="18" charset="0"/>
                <a:ea typeface="Times New Roman" pitchFamily="18" charset="0"/>
              </a:rPr>
              <a:t>2)  170 крупнейших эксплуатируемых предприятий</a:t>
            </a:r>
          </a:p>
          <a:p>
            <a:r>
              <a:rPr lang="ru-RU" sz="1100">
                <a:latin typeface="Constantia" pitchFamily="18" charset="0"/>
                <a:ea typeface="Times New Roman" pitchFamily="18" charset="0"/>
              </a:rPr>
              <a:t>3)добровольцев</a:t>
            </a:r>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2019</a:t>
            </a:r>
            <a:endParaRPr lang="ru-RU" sz="1100" b="1">
              <a:latin typeface="Constantia" pitchFamily="18" charset="0"/>
              <a:ea typeface="Times New Roman" pitchFamily="18" charset="0"/>
            </a:endParaRPr>
          </a:p>
          <a:p>
            <a:r>
              <a:rPr lang="ru-RU" sz="1100">
                <a:latin typeface="Constantia" pitchFamily="18" charset="0"/>
                <a:ea typeface="Times New Roman" pitchFamily="18" charset="0"/>
              </a:rPr>
              <a:t>Промежуточное увеличение коэффициентов платы.</a:t>
            </a:r>
            <a:endParaRPr lang="en-US" sz="1100">
              <a:latin typeface="Constantia" pitchFamily="18" charset="0"/>
              <a:ea typeface="Times New Roman" pitchFamily="18" charset="0"/>
            </a:endParaRPr>
          </a:p>
          <a:p>
            <a:endParaRPr lang="ru-RU" sz="1000">
              <a:ea typeface="Times New Roman" pitchFamily="18" charset="0"/>
            </a:endParaRPr>
          </a:p>
        </p:txBody>
      </p:sp>
      <p:sp>
        <p:nvSpPr>
          <p:cNvPr id="19472" name="Rectangle 2"/>
          <p:cNvSpPr>
            <a:spLocks noChangeArrowheads="1"/>
          </p:cNvSpPr>
          <p:nvPr/>
        </p:nvSpPr>
        <p:spPr bwMode="auto">
          <a:xfrm>
            <a:off x="5292725" y="2454275"/>
            <a:ext cx="3455988" cy="2970213"/>
          </a:xfrm>
          <a:prstGeom prst="rect">
            <a:avLst/>
          </a:prstGeom>
          <a:noFill/>
          <a:ln w="9525">
            <a:noFill/>
            <a:miter lim="800000"/>
            <a:headEnd/>
            <a:tailEnd/>
          </a:ln>
        </p:spPr>
        <p:txBody>
          <a:bodyPr anchor="ctr">
            <a:spAutoFit/>
          </a:bodyPr>
          <a:lstStyle/>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r>
              <a:rPr lang="ru-RU" sz="1100" b="1">
                <a:latin typeface="Constantia" pitchFamily="18" charset="0"/>
                <a:ea typeface="Times New Roman" pitchFamily="18" charset="0"/>
              </a:rPr>
              <a:t>20</a:t>
            </a:r>
            <a:r>
              <a:rPr lang="en-US" sz="1100" b="1">
                <a:latin typeface="Constantia" pitchFamily="18" charset="0"/>
                <a:ea typeface="Times New Roman" pitchFamily="18" charset="0"/>
              </a:rPr>
              <a:t>22</a:t>
            </a:r>
            <a:r>
              <a:rPr lang="ru-RU" sz="1100" b="1">
                <a:latin typeface="Constantia" pitchFamily="18" charset="0"/>
                <a:ea typeface="Times New Roman" pitchFamily="18" charset="0"/>
              </a:rPr>
              <a:t> – 20</a:t>
            </a:r>
            <a:r>
              <a:rPr lang="en-US" sz="1100" b="1">
                <a:latin typeface="Constantia" pitchFamily="18" charset="0"/>
                <a:ea typeface="Times New Roman" pitchFamily="18" charset="0"/>
              </a:rPr>
              <a:t>32</a:t>
            </a:r>
            <a:endParaRPr lang="ru-RU" sz="1100">
              <a:latin typeface="Constantia" pitchFamily="18" charset="0"/>
              <a:ea typeface="Times New Roman" pitchFamily="18" charset="0"/>
            </a:endParaRPr>
          </a:p>
          <a:p>
            <a:endParaRPr lang="en-US" sz="1100" b="1">
              <a:latin typeface="Constantia" pitchFamily="18" charset="0"/>
              <a:ea typeface="Times New Roman" pitchFamily="18" charset="0"/>
            </a:endParaRPr>
          </a:p>
          <a:p>
            <a:r>
              <a:rPr lang="ru-RU" sz="1100" b="1">
                <a:latin typeface="Constantia" pitchFamily="18" charset="0"/>
                <a:ea typeface="Times New Roman" pitchFamily="18" charset="0"/>
              </a:rPr>
              <a:t>2022 </a:t>
            </a:r>
          </a:p>
          <a:p>
            <a:r>
              <a:rPr lang="ru-RU" sz="1100">
                <a:latin typeface="Constantia" pitchFamily="18" charset="0"/>
                <a:ea typeface="Times New Roman" pitchFamily="18" charset="0"/>
              </a:rPr>
              <a:t>Переход на НДТ, комплексные экологические разрешения для всех объектов со значительным потенциалом загрязнения .</a:t>
            </a:r>
          </a:p>
          <a:p>
            <a:r>
              <a:rPr lang="ru-RU" sz="1100">
                <a:latin typeface="Constantia" pitchFamily="18" charset="0"/>
                <a:ea typeface="Times New Roman" pitchFamily="18" charset="0"/>
              </a:rPr>
              <a:t>Запрет на ввод в эксплуатацию новых объектов, чьи выбросы, сбросы не соответствуют НДТ.</a:t>
            </a:r>
          </a:p>
          <a:p>
            <a:r>
              <a:rPr lang="ru-RU" sz="1100">
                <a:latin typeface="Constantia" pitchFamily="18" charset="0"/>
                <a:ea typeface="Times New Roman" pitchFamily="18" charset="0"/>
              </a:rPr>
              <a:t>Увеличение коэффициентов платы до сопоставимости с затратами на очистку выбросов, сбросов.</a:t>
            </a:r>
            <a:endParaRPr lang="en-US" sz="1100">
              <a:latin typeface="Constantia" pitchFamily="18" charset="0"/>
              <a:ea typeface="Times New Roman" pitchFamily="18" charset="0"/>
            </a:endParaRPr>
          </a:p>
          <a:p>
            <a:r>
              <a:rPr lang="ru-RU" sz="1100" b="1">
                <a:latin typeface="Constantia" pitchFamily="18" charset="0"/>
                <a:ea typeface="Times New Roman" pitchFamily="18" charset="0"/>
              </a:rPr>
              <a:t>2032</a:t>
            </a:r>
          </a:p>
          <a:p>
            <a:r>
              <a:rPr lang="ru-RU" sz="1100">
                <a:latin typeface="Constantia" pitchFamily="18" charset="0"/>
                <a:ea typeface="Times New Roman" pitchFamily="18" charset="0"/>
              </a:rPr>
              <a:t>Запрещается деятельность предприятий, чьи выбросы/сбросы превышают нормативы НДТ.</a:t>
            </a:r>
            <a:endParaRPr lang="ru-RU">
              <a:ea typeface="Times New Roman" pitchFamily="18" charset="0"/>
            </a:endParaRPr>
          </a:p>
        </p:txBody>
      </p:sp>
      <p:sp>
        <p:nvSpPr>
          <p:cNvPr id="33795" name="Rectangle 3"/>
          <p:cNvSpPr>
            <a:spLocks noChangeArrowheads="1"/>
          </p:cNvSpPr>
          <p:nvPr/>
        </p:nvSpPr>
        <p:spPr bwMode="auto">
          <a:xfrm>
            <a:off x="323850" y="5519738"/>
            <a:ext cx="8496300" cy="1322387"/>
          </a:xfrm>
          <a:prstGeom prst="rect">
            <a:avLst/>
          </a:prstGeom>
          <a:noFill/>
          <a:ln w="9525">
            <a:noFill/>
            <a:miter lim="800000"/>
            <a:headEnd/>
            <a:tailEnd/>
          </a:ln>
          <a:effectLst/>
        </p:spPr>
        <p:txBody>
          <a:bodyPr anchor="ctr">
            <a:spAutoFit/>
          </a:bodyPr>
          <a:lstStyle/>
          <a:p>
            <a:pPr>
              <a:spcBef>
                <a:spcPts val="600"/>
              </a:spcBef>
              <a:buClr>
                <a:srgbClr val="20C9F8"/>
              </a:buClr>
              <a:buFont typeface="Arial" charset="0"/>
              <a:buChar char="•"/>
            </a:pPr>
            <a:r>
              <a:rPr lang="ru-RU" sz="1400" b="1">
                <a:latin typeface="Constantia" pitchFamily="18" charset="0"/>
                <a:ea typeface="Times New Roman" pitchFamily="18" charset="0"/>
              </a:rPr>
              <a:t>Все решения носят отсроченный характер.</a:t>
            </a:r>
          </a:p>
          <a:p>
            <a:pPr eaLnBrk="0" hangingPunct="0">
              <a:spcBef>
                <a:spcPts val="600"/>
              </a:spcBef>
              <a:buClr>
                <a:srgbClr val="20C9F8"/>
              </a:buClr>
              <a:buFont typeface="Arial" charset="0"/>
              <a:buChar char="•"/>
            </a:pPr>
            <a:r>
              <a:rPr lang="ru-RU" sz="1400" b="1">
                <a:latin typeface="Constantia" pitchFamily="18" charset="0"/>
                <a:ea typeface="Times New Roman" pitchFamily="18" charset="0"/>
              </a:rPr>
              <a:t>Реальные меры до 2022 г. касаются только новых производств и 170 предприятий - крупнейших «загрязнителей»</a:t>
            </a:r>
            <a:r>
              <a:rPr lang="en-US" sz="1400" b="1">
                <a:latin typeface="Constantia" pitchFamily="18" charset="0"/>
                <a:ea typeface="Times New Roman" pitchFamily="18" charset="0"/>
              </a:rPr>
              <a:t> </a:t>
            </a:r>
            <a:r>
              <a:rPr lang="ru-RU" sz="1400" b="1">
                <a:latin typeface="Constantia" pitchFamily="18" charset="0"/>
                <a:ea typeface="Times New Roman" pitchFamily="18" charset="0"/>
              </a:rPr>
              <a:t>окружающей среды.</a:t>
            </a:r>
            <a:endParaRPr lang="ru-RU" sz="1400" b="1">
              <a:latin typeface="Constantia" pitchFamily="18" charset="0"/>
            </a:endParaRPr>
          </a:p>
          <a:p>
            <a:pPr eaLnBrk="0" hangingPunct="0">
              <a:spcBef>
                <a:spcPts val="600"/>
              </a:spcBef>
              <a:buClr>
                <a:srgbClr val="20C9F8"/>
              </a:buClr>
              <a:buFont typeface="Arial" charset="0"/>
              <a:buChar char="•"/>
            </a:pPr>
            <a:r>
              <a:rPr lang="ru-RU" sz="1400" b="1">
                <a:latin typeface="Constantia" pitchFamily="18" charset="0"/>
                <a:cs typeface="Times New Roman" pitchFamily="18" charset="0"/>
              </a:rPr>
              <a:t>До 2022 г. существует возможность, при необходимости, по результатам пилотных проектов, скорректировать</a:t>
            </a:r>
            <a:r>
              <a:rPr lang="en-US" sz="1400" b="1">
                <a:latin typeface="Constantia" pitchFamily="18" charset="0"/>
                <a:cs typeface="Times New Roman" pitchFamily="18" charset="0"/>
              </a:rPr>
              <a:t> </a:t>
            </a:r>
            <a:r>
              <a:rPr lang="ru-RU" sz="1400" b="1">
                <a:latin typeface="Constantia" pitchFamily="18" charset="0"/>
                <a:cs typeface="Times New Roman" pitchFamily="18" charset="0"/>
              </a:rPr>
              <a:t>предлагаемые меры по срокам и по величине нагрузки.</a:t>
            </a:r>
            <a:endParaRPr lang="ru-RU" sz="1400" b="1">
              <a:latin typeface="Constant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ru-RU" sz="4800" b="1" dirty="0">
                <a:latin typeface="+mn-lt"/>
              </a:rPr>
              <a:t>«Зеленая» экономика </a:t>
            </a:r>
          </a:p>
        </p:txBody>
      </p:sp>
      <p:sp>
        <p:nvSpPr>
          <p:cNvPr id="21507" name="Содержимое 2"/>
          <p:cNvSpPr>
            <a:spLocks noGrp="1"/>
          </p:cNvSpPr>
          <p:nvPr>
            <p:ph idx="1"/>
          </p:nvPr>
        </p:nvSpPr>
        <p:spPr/>
        <p:txBody>
          <a:bodyPr/>
          <a:lstStyle/>
          <a:p>
            <a:pPr indent="-4763">
              <a:buFont typeface="Wingdings 2" pitchFamily="18" charset="2"/>
              <a:buNone/>
            </a:pPr>
            <a:r>
              <a:rPr lang="ru-RU" sz="2800"/>
              <a:t>Наиболее авторитетное и широко применяемое определение этого понятия сформулировано ЮНЕП (UNEP, 2011): </a:t>
            </a:r>
            <a:r>
              <a:rPr lang="ru-RU" sz="2800" b="1" i="1"/>
              <a:t>«Зеленая» экономика </a:t>
            </a:r>
            <a:r>
              <a:rPr lang="ru-RU" sz="2800" i="1"/>
              <a:t>– это экономика, которая обеспечивает долгосрочное повышение благосостояния людей и сокращение неравенства, при этом позволяя будущим поколениям избежать существенных рисков для окружающей среды и ее обеднения.</a:t>
            </a:r>
            <a:endParaRPr lang="ru-RU"/>
          </a:p>
        </p:txBody>
      </p:sp>
      <p:sp>
        <p:nvSpPr>
          <p:cNvPr id="4" name="Номер слайда 3"/>
          <p:cNvSpPr>
            <a:spLocks noGrp="1"/>
          </p:cNvSpPr>
          <p:nvPr>
            <p:ph type="sldNum" sz="quarter" idx="12"/>
          </p:nvPr>
        </p:nvSpPr>
        <p:spPr/>
        <p:txBody>
          <a:bodyPr/>
          <a:lstStyle/>
          <a:p>
            <a:pPr>
              <a:defRPr/>
            </a:pPr>
            <a:fld id="{F4038132-961B-40B5-B7C2-8222CB238339}" type="slidenum">
              <a:rPr lang="ru-RU"/>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908050"/>
            <a:ext cx="8291512" cy="5416550"/>
          </a:xfrm>
        </p:spPr>
        <p:txBody>
          <a:bodyPr>
            <a:normAutofit lnSpcReduction="10000"/>
          </a:bodyPr>
          <a:lstStyle/>
          <a:p>
            <a:pPr indent="174625" fontAlgn="auto">
              <a:spcAft>
                <a:spcPts val="0"/>
              </a:spcAft>
              <a:buClr>
                <a:schemeClr val="accent3"/>
              </a:buClr>
              <a:buFont typeface="Arial" charset="0"/>
              <a:buNone/>
              <a:defRPr/>
            </a:pPr>
            <a:r>
              <a:rPr lang="ru-RU" sz="2400" dirty="0"/>
              <a:t>Концепция зеленой экономики - одна из основных инициатив ООН против глобального кризиса после 2009 года  </a:t>
            </a:r>
          </a:p>
          <a:p>
            <a:pPr indent="174625" fontAlgn="auto">
              <a:spcAft>
                <a:spcPts val="0"/>
              </a:spcAft>
              <a:buClr>
                <a:schemeClr val="accent3"/>
              </a:buClr>
              <a:buFont typeface="Arial" charset="0"/>
              <a:buNone/>
              <a:defRPr/>
            </a:pPr>
            <a:r>
              <a:rPr lang="ru-RU" sz="2400" i="1" dirty="0"/>
              <a:t>Концепция «зеленой» экономики не заменяет собой концепцию УР, однако сейчас все более распространено признание того, что достижение устойчивости почти полностью зависит от создания адекватной экономики. За десятилетия, когда новые богатства создавались с использованием модели «коричневой» экономики, общество не решило таких проблем, как социальная </a:t>
            </a:r>
            <a:r>
              <a:rPr lang="ru-RU" sz="2400" i="1" dirty="0" err="1"/>
              <a:t>маргинализация</a:t>
            </a:r>
            <a:r>
              <a:rPr lang="ru-RU" sz="2400" i="1" dirty="0"/>
              <a:t> и истощение ресурсов, и мы по-прежнему далеки от достижения Целей Развития Тысячелетия. Устойчивость остается важнейшей долгосрочной целью, но для ее достижения мы должны сделать нашу экономику «зеленой». </a:t>
            </a:r>
            <a:endParaRPr lang="en-US" dirty="0"/>
          </a:p>
          <a:p>
            <a:pPr marL="274320" indent="-274320" fontAlgn="auto">
              <a:spcAft>
                <a:spcPts val="0"/>
              </a:spcAft>
              <a:buClr>
                <a:schemeClr val="accent3"/>
              </a:buClr>
              <a:buFont typeface="Wingdings 2"/>
              <a:buChar char=""/>
              <a:defRPr/>
            </a:pPr>
            <a:endParaRPr lang="ru-RU" dirty="0"/>
          </a:p>
        </p:txBody>
      </p:sp>
      <p:sp>
        <p:nvSpPr>
          <p:cNvPr id="4" name="Номер слайда 3"/>
          <p:cNvSpPr>
            <a:spLocks noGrp="1"/>
          </p:cNvSpPr>
          <p:nvPr>
            <p:ph type="sldNum" sz="quarter" idx="12"/>
          </p:nvPr>
        </p:nvSpPr>
        <p:spPr/>
        <p:txBody>
          <a:bodyPr/>
          <a:lstStyle/>
          <a:p>
            <a:pPr>
              <a:defRPr/>
            </a:pPr>
            <a:fld id="{C3A327B0-B426-442E-81AE-DACB6853CE5D}" type="slidenum">
              <a:rPr lang="ru-RU"/>
              <a:pPr>
                <a:defRPr/>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457200" y="836613"/>
            <a:ext cx="8229600" cy="5487987"/>
          </a:xfrm>
        </p:spPr>
        <p:txBody>
          <a:bodyPr/>
          <a:lstStyle/>
          <a:p>
            <a:pPr indent="174625">
              <a:buFont typeface="Arial" charset="0"/>
              <a:buNone/>
            </a:pPr>
            <a:r>
              <a:rPr lang="ru-RU" sz="2500"/>
              <a:t>Переход к «зеленой» экономике зависит от решения двух одинаково важных задач:</a:t>
            </a:r>
          </a:p>
          <a:p>
            <a:pPr indent="174625"/>
            <a:r>
              <a:rPr lang="ru-RU" sz="2500"/>
              <a:t> поддержания структуры и функций экосистем (способность экосистем к восстановлению) и </a:t>
            </a:r>
          </a:p>
          <a:p>
            <a:pPr indent="174625"/>
            <a:r>
              <a:rPr lang="ru-RU" sz="2500"/>
              <a:t> выработки подходов, позволяющих сократить использование ресурсов при производстве и потреблении, а также снизить соответствующее воздействие на окружающую среду (ресурсоэффективность). 	</a:t>
            </a:r>
          </a:p>
          <a:p>
            <a:pPr indent="174625">
              <a:buFont typeface="Arial" charset="0"/>
              <a:buNone/>
            </a:pPr>
            <a:r>
              <a:rPr lang="ru-RU" sz="2500"/>
              <a:t>«Зеленая» экономика может также рассматриваться как система принципов, целей и мероприятий. Как правило, в число </a:t>
            </a:r>
            <a:r>
              <a:rPr lang="ru-RU" sz="2500" b="1"/>
              <a:t>основных принципов «зеленой» экономики</a:t>
            </a:r>
            <a:r>
              <a:rPr lang="ru-RU" sz="2500"/>
              <a:t> включают следующие: </a:t>
            </a:r>
          </a:p>
        </p:txBody>
      </p:sp>
      <p:sp>
        <p:nvSpPr>
          <p:cNvPr id="4" name="Номер слайда 3"/>
          <p:cNvSpPr>
            <a:spLocks noGrp="1"/>
          </p:cNvSpPr>
          <p:nvPr>
            <p:ph type="sldNum" sz="quarter" idx="12"/>
          </p:nvPr>
        </p:nvSpPr>
        <p:spPr/>
        <p:txBody>
          <a:bodyPr/>
          <a:lstStyle/>
          <a:p>
            <a:pPr>
              <a:defRPr/>
            </a:pPr>
            <a:fld id="{92EDFE34-C8F9-40E5-B0A6-F4390A69B240}" type="slidenum">
              <a:rPr lang="ru-RU"/>
              <a:pPr>
                <a:defRPr/>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836613"/>
            <a:ext cx="8640960" cy="6021387"/>
          </a:xfrm>
        </p:spPr>
        <p:txBody>
          <a:bodyPr anchor="ctr">
            <a:normAutofit fontScale="47500" lnSpcReduction="20000"/>
          </a:bodyPr>
          <a:lstStyle/>
          <a:p>
            <a:pPr marL="274320" indent="-274320" fontAlgn="auto">
              <a:spcAft>
                <a:spcPts val="0"/>
              </a:spcAft>
              <a:buClr>
                <a:schemeClr val="accent3"/>
              </a:buClr>
              <a:buFont typeface="Wingdings 2"/>
              <a:buChar char=""/>
              <a:defRPr/>
            </a:pPr>
            <a:r>
              <a:rPr lang="ru-RU" sz="4800" dirty="0"/>
              <a:t>равенство и справедливость как в пределах одного поколения, так и между поколениями; </a:t>
            </a:r>
          </a:p>
          <a:p>
            <a:pPr marL="274320" indent="-274320" fontAlgn="auto">
              <a:spcAft>
                <a:spcPts val="0"/>
              </a:spcAft>
              <a:buClr>
                <a:schemeClr val="accent3"/>
              </a:buClr>
              <a:buFont typeface="Wingdings 2"/>
              <a:buChar char=""/>
              <a:defRPr/>
            </a:pPr>
            <a:r>
              <a:rPr lang="ru-RU" sz="4800" dirty="0"/>
              <a:t>соответствие принципам устойчивого развития;</a:t>
            </a:r>
          </a:p>
          <a:p>
            <a:pPr marL="274320" indent="-274320" fontAlgn="auto">
              <a:spcAft>
                <a:spcPts val="0"/>
              </a:spcAft>
              <a:buClr>
                <a:schemeClr val="accent3"/>
              </a:buClr>
              <a:buFont typeface="Wingdings 2"/>
              <a:buChar char=""/>
              <a:defRPr/>
            </a:pPr>
            <a:r>
              <a:rPr lang="ru-RU" sz="4800" dirty="0"/>
              <a:t>применение принципа предосторожности в отношении потенциальных воздействий на общество и окружающую среду; </a:t>
            </a:r>
          </a:p>
          <a:p>
            <a:pPr marL="274320" indent="-274320" fontAlgn="auto">
              <a:spcAft>
                <a:spcPts val="0"/>
              </a:spcAft>
              <a:buClr>
                <a:schemeClr val="accent3"/>
              </a:buClr>
              <a:buFont typeface="Wingdings 2"/>
              <a:buChar char=""/>
              <a:defRPr/>
            </a:pPr>
            <a:r>
              <a:rPr lang="ru-RU" sz="4800" dirty="0"/>
              <a:t>адекватный учет природного и социального капиталов, например, посредством </a:t>
            </a:r>
            <a:r>
              <a:rPr lang="ru-RU" sz="4800" dirty="0" err="1"/>
              <a:t>интернализации</a:t>
            </a:r>
            <a:r>
              <a:rPr lang="ru-RU" sz="4800" dirty="0"/>
              <a:t> внешних социальных и экологических эффектов, «зеленого» учета, учета затрат на протяжении всего жизненного цикла, а также улучшения управления с участием заинтересованных сторон; </a:t>
            </a:r>
          </a:p>
          <a:p>
            <a:pPr marL="274320" indent="-274320" fontAlgn="auto">
              <a:spcAft>
                <a:spcPts val="0"/>
              </a:spcAft>
              <a:buClr>
                <a:schemeClr val="accent3"/>
              </a:buClr>
              <a:buFont typeface="Wingdings 2"/>
              <a:buChar char=""/>
              <a:defRPr/>
            </a:pPr>
            <a:r>
              <a:rPr lang="ru-RU" sz="4800" dirty="0"/>
              <a:t>устойчивое и эффективное использование ресурсов, потребление и производство; </a:t>
            </a:r>
          </a:p>
          <a:p>
            <a:pPr marL="274320" indent="-274320" fontAlgn="auto">
              <a:spcAft>
                <a:spcPts val="0"/>
              </a:spcAft>
              <a:buClr>
                <a:schemeClr val="accent3"/>
              </a:buClr>
              <a:buFont typeface="Wingdings 2"/>
              <a:buChar char=""/>
              <a:defRPr/>
            </a:pPr>
            <a:r>
              <a:rPr lang="ru-RU" sz="4800" dirty="0"/>
              <a:t>вклад в достижение существующих макроэкономических целей за счет создания «зеленых» рабочих мест, искоренения бедности, повышения конкурентоспособности и обеспечения роста в основных отраслях экономики. </a:t>
            </a:r>
            <a:endParaRPr lang="en-US" sz="4800" dirty="0"/>
          </a:p>
          <a:p>
            <a:pPr marL="274320" indent="-274320" fontAlgn="auto">
              <a:spcAft>
                <a:spcPts val="0"/>
              </a:spcAft>
              <a:buClr>
                <a:schemeClr val="accent3"/>
              </a:buClr>
              <a:buFont typeface="Wingdings 2"/>
              <a:buChar char=""/>
              <a:defRPr/>
            </a:pPr>
            <a:endParaRPr lang="ru-RU" dirty="0"/>
          </a:p>
        </p:txBody>
      </p:sp>
      <p:sp>
        <p:nvSpPr>
          <p:cNvPr id="4" name="Номер слайда 3"/>
          <p:cNvSpPr>
            <a:spLocks noGrp="1"/>
          </p:cNvSpPr>
          <p:nvPr>
            <p:ph type="sldNum" sz="quarter" idx="12"/>
          </p:nvPr>
        </p:nvSpPr>
        <p:spPr/>
        <p:txBody>
          <a:bodyPr/>
          <a:lstStyle/>
          <a:p>
            <a:pPr>
              <a:defRPr/>
            </a:pPr>
            <a:fld id="{D217F281-9889-4D24-8E6E-C5D643CF37FD}" type="slidenum">
              <a:rPr lang="ru-RU"/>
              <a:pPr>
                <a:defRPr/>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95288" y="981075"/>
            <a:ext cx="8291512" cy="5472113"/>
          </a:xfrm>
        </p:spPr>
        <p:txBody>
          <a:bodyPr>
            <a:normAutofit fontScale="92500"/>
          </a:bodyPr>
          <a:lstStyle/>
          <a:p>
            <a:pPr indent="174625" fontAlgn="auto">
              <a:spcAft>
                <a:spcPts val="0"/>
              </a:spcAft>
              <a:buClr>
                <a:schemeClr val="accent3"/>
              </a:buClr>
              <a:buFont typeface="Arial" charset="0"/>
              <a:buNone/>
              <a:defRPr/>
            </a:pPr>
            <a:r>
              <a:rPr lang="ru-RU" sz="2400" dirty="0"/>
              <a:t>Две предшествующие революции – взаимодействие новых технологий связи с новыми источниками энергии. </a:t>
            </a:r>
          </a:p>
          <a:p>
            <a:pPr indent="174625" fontAlgn="auto">
              <a:spcAft>
                <a:spcPts val="0"/>
              </a:spcAft>
              <a:buClr>
                <a:schemeClr val="accent3"/>
              </a:buClr>
              <a:buFont typeface="Arial" charset="0"/>
              <a:buNone/>
              <a:defRPr/>
            </a:pPr>
            <a:r>
              <a:rPr lang="ru-RU" sz="2400" b="1" dirty="0">
                <a:solidFill>
                  <a:schemeClr val="accent3">
                    <a:lumMod val="75000"/>
                  </a:schemeClr>
                </a:solidFill>
              </a:rPr>
              <a:t>Первая промышленная революция </a:t>
            </a:r>
            <a:r>
              <a:rPr lang="ru-RU" sz="2400" dirty="0"/>
              <a:t>(1760-1840 гг.) – экономика угля и пара, механизация текстильной промышленности. </a:t>
            </a:r>
          </a:p>
          <a:p>
            <a:pPr indent="174625" fontAlgn="auto">
              <a:spcAft>
                <a:spcPts val="0"/>
              </a:spcAft>
              <a:buClr>
                <a:schemeClr val="accent3"/>
              </a:buClr>
              <a:buFont typeface="Arial" charset="0"/>
              <a:buNone/>
              <a:defRPr/>
            </a:pPr>
            <a:r>
              <a:rPr lang="ru-RU" sz="2400" b="1" dirty="0">
                <a:solidFill>
                  <a:schemeClr val="accent3">
                    <a:lumMod val="75000"/>
                  </a:schemeClr>
                </a:solidFill>
              </a:rPr>
              <a:t>Вторая</a:t>
            </a:r>
            <a:r>
              <a:rPr lang="ru-RU" sz="2400" dirty="0"/>
              <a:t> </a:t>
            </a:r>
            <a:r>
              <a:rPr lang="ru-RU" sz="2400" b="1" dirty="0">
                <a:solidFill>
                  <a:schemeClr val="accent3">
                    <a:lumMod val="75000"/>
                  </a:schemeClr>
                </a:solidFill>
              </a:rPr>
              <a:t>промышленная революция </a:t>
            </a:r>
            <a:r>
              <a:rPr lang="ru-RU" sz="2400" dirty="0"/>
              <a:t>(с начала </a:t>
            </a:r>
            <a:r>
              <a:rPr lang="en-US" sz="2400" dirty="0"/>
              <a:t>XX</a:t>
            </a:r>
            <a:r>
              <a:rPr lang="ru-RU" sz="2400" dirty="0"/>
              <a:t> века) – экономика нефти: конвейер, массовое производство,  распространение городов, развитие науки  и техники – применение стали,  железные дороги, химикаты, электричество в домах, электрические средства связи – от телефона до радио и телевидения, двигатель внутреннего сгорания, автомобилизация, капиталоемкие технологии. </a:t>
            </a:r>
          </a:p>
          <a:p>
            <a:pPr indent="174625" fontAlgn="auto">
              <a:spcAft>
                <a:spcPts val="0"/>
              </a:spcAft>
              <a:buClr>
                <a:schemeClr val="accent3"/>
              </a:buClr>
              <a:buFont typeface="Arial" charset="0"/>
              <a:buNone/>
              <a:defRPr/>
            </a:pPr>
            <a:r>
              <a:rPr lang="ru-RU" sz="2400" b="1" dirty="0">
                <a:solidFill>
                  <a:schemeClr val="accent3">
                    <a:lumMod val="75000"/>
                  </a:schemeClr>
                </a:solidFill>
              </a:rPr>
              <a:t>Третья</a:t>
            </a:r>
            <a:r>
              <a:rPr lang="ru-RU" sz="2400" b="1" dirty="0"/>
              <a:t> </a:t>
            </a:r>
            <a:r>
              <a:rPr lang="ru-RU" sz="2400" b="1" dirty="0">
                <a:solidFill>
                  <a:schemeClr val="accent3">
                    <a:lumMod val="75000"/>
                  </a:schemeClr>
                </a:solidFill>
              </a:rPr>
              <a:t>промышленная революция </a:t>
            </a:r>
            <a:r>
              <a:rPr lang="ru-RU" sz="2400" dirty="0"/>
              <a:t>–</a:t>
            </a:r>
            <a:r>
              <a:rPr lang="ru-RU" sz="2400" b="1" dirty="0"/>
              <a:t> </a:t>
            </a:r>
            <a:r>
              <a:rPr lang="ru-RU" sz="2400" dirty="0"/>
              <a:t>энергетический интернет для всей экономики; нецентрализованные и неиерархические источники энергии.</a:t>
            </a:r>
            <a:endParaRPr lang="en-US" sz="2400" dirty="0"/>
          </a:p>
          <a:p>
            <a:pPr marL="274320" indent="-274320" fontAlgn="auto">
              <a:spcAft>
                <a:spcPts val="0"/>
              </a:spcAft>
              <a:buClr>
                <a:schemeClr val="accent3"/>
              </a:buClr>
              <a:buFont typeface="Wingdings 2"/>
              <a:buChar char=""/>
              <a:defRPr/>
            </a:pPr>
            <a:endParaRPr lang="ru-RU" dirty="0"/>
          </a:p>
        </p:txBody>
      </p:sp>
      <p:sp>
        <p:nvSpPr>
          <p:cNvPr id="5" name="Номер слайда 4"/>
          <p:cNvSpPr>
            <a:spLocks noGrp="1"/>
          </p:cNvSpPr>
          <p:nvPr>
            <p:ph type="sldNum" sz="quarter" idx="12"/>
          </p:nvPr>
        </p:nvSpPr>
        <p:spPr/>
        <p:txBody>
          <a:bodyPr/>
          <a:lstStyle/>
          <a:p>
            <a:pPr>
              <a:defRPr/>
            </a:pPr>
            <a:fld id="{0B662634-72F9-4CB8-A10A-E350B5BD1FB5}" type="slidenum">
              <a:rPr lang="ru-RU"/>
              <a:pPr>
                <a:defRPr/>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ru-RU" sz="3200" b="1" dirty="0">
                <a:latin typeface="+mn-lt"/>
              </a:rPr>
              <a:t>Реализация «зеленой» экономики и </a:t>
            </a:r>
            <a:br>
              <a:rPr lang="ru-RU" sz="3200" b="1" dirty="0">
                <a:latin typeface="+mn-lt"/>
              </a:rPr>
            </a:br>
            <a:r>
              <a:rPr lang="ru-RU" sz="3200" b="1" dirty="0">
                <a:latin typeface="+mn-lt"/>
              </a:rPr>
              <a:t>3 промышленная революция</a:t>
            </a:r>
          </a:p>
        </p:txBody>
      </p:sp>
      <p:sp>
        <p:nvSpPr>
          <p:cNvPr id="3" name="Содержимое 2"/>
          <p:cNvSpPr>
            <a:spLocks noGrp="1"/>
          </p:cNvSpPr>
          <p:nvPr>
            <p:ph idx="1"/>
          </p:nvPr>
        </p:nvSpPr>
        <p:spPr>
          <a:xfrm>
            <a:off x="323850" y="2133600"/>
            <a:ext cx="8496300" cy="4191000"/>
          </a:xfrm>
        </p:spPr>
        <p:txBody>
          <a:bodyPr>
            <a:normAutofit/>
          </a:bodyPr>
          <a:lstStyle/>
          <a:p>
            <a:pPr indent="174625" fontAlgn="auto">
              <a:spcAft>
                <a:spcPts val="0"/>
              </a:spcAft>
              <a:buClr>
                <a:schemeClr val="accent3"/>
              </a:buClr>
              <a:buFont typeface="Wingdings 2"/>
              <a:buNone/>
              <a:defRPr/>
            </a:pPr>
            <a:r>
              <a:rPr lang="ru-RU" dirty="0"/>
              <a:t>В обращении Генсека ООН Пан </a:t>
            </a:r>
            <a:r>
              <a:rPr lang="ru-RU" dirty="0" err="1"/>
              <a:t>Ги</a:t>
            </a:r>
            <a:r>
              <a:rPr lang="ru-RU" dirty="0"/>
              <a:t> </a:t>
            </a:r>
            <a:r>
              <a:rPr lang="ru-RU" dirty="0" err="1"/>
              <a:t>Муна</a:t>
            </a:r>
            <a:r>
              <a:rPr lang="ru-RU" dirty="0"/>
              <a:t> генеральной конференции </a:t>
            </a:r>
            <a:r>
              <a:rPr lang="ru-RU" dirty="0" err="1"/>
              <a:t>ЮНИДО</a:t>
            </a:r>
            <a:r>
              <a:rPr lang="ru-RU" dirty="0"/>
              <a:t> (декабрь 2011 г.) отмечалось, что переход к глобальной «зеленой» экономике потребует новой промышленной революции, связанной с широкомасштабным переходом к </a:t>
            </a:r>
            <a:r>
              <a:rPr lang="ru-RU" dirty="0" err="1"/>
              <a:t>ресурсоэффективному</a:t>
            </a:r>
            <a:r>
              <a:rPr lang="ru-RU" dirty="0"/>
              <a:t> росту при сокращении выбросов углерода.</a:t>
            </a:r>
          </a:p>
          <a:p>
            <a:pPr marL="87313" indent="0" fontAlgn="auto">
              <a:spcAft>
                <a:spcPts val="0"/>
              </a:spcAft>
              <a:buClr>
                <a:schemeClr val="accent3"/>
              </a:buClr>
              <a:buFont typeface="Wingdings 2"/>
              <a:buNone/>
              <a:defRPr/>
            </a:pPr>
            <a:endParaRPr lang="ru-RU" sz="1600" i="1" dirty="0"/>
          </a:p>
          <a:p>
            <a:pPr marL="87313" indent="0" fontAlgn="auto">
              <a:spcAft>
                <a:spcPts val="0"/>
              </a:spcAft>
              <a:buClr>
                <a:schemeClr val="accent3"/>
              </a:buClr>
              <a:buFont typeface="Wingdings 2"/>
              <a:buNone/>
              <a:defRPr/>
            </a:pPr>
            <a:r>
              <a:rPr lang="en-US" sz="1600" i="1" dirty="0"/>
              <a:t>http://www.unido.org/fileadmin/user_media/Publications/Annual_Report/2011/ar2011_russianfinal.pdf</a:t>
            </a:r>
            <a:endParaRPr lang="ru-RU" sz="1600" i="1" dirty="0"/>
          </a:p>
        </p:txBody>
      </p:sp>
      <p:sp>
        <p:nvSpPr>
          <p:cNvPr id="4" name="Номер слайда 3"/>
          <p:cNvSpPr>
            <a:spLocks noGrp="1"/>
          </p:cNvSpPr>
          <p:nvPr>
            <p:ph type="sldNum" sz="quarter" idx="12"/>
          </p:nvPr>
        </p:nvSpPr>
        <p:spPr/>
        <p:txBody>
          <a:bodyPr/>
          <a:lstStyle/>
          <a:p>
            <a:pPr>
              <a:defRPr/>
            </a:pPr>
            <a:fld id="{719AACB2-CD4A-4CEE-A50E-20A6BD3A58E4}" type="slidenum">
              <a:rPr lang="ru-RU"/>
              <a:pPr>
                <a:defRPr/>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981075"/>
            <a:ext cx="8964612" cy="2016125"/>
          </a:xfrm>
        </p:spPr>
        <p:txBody>
          <a:bodyPr>
            <a:noAutofit/>
          </a:bodyPr>
          <a:lstStyle/>
          <a:p>
            <a:pPr algn="ctr" fontAlgn="auto">
              <a:spcBef>
                <a:spcPts val="1800"/>
              </a:spcBef>
              <a:spcAft>
                <a:spcPts val="0"/>
              </a:spcAft>
              <a:defRPr/>
            </a:pPr>
            <a:br>
              <a:rPr lang="ru-RU" sz="2400" b="1" dirty="0"/>
            </a:br>
            <a:br>
              <a:rPr lang="ru-RU" sz="2400" b="1" dirty="0"/>
            </a:br>
            <a:r>
              <a:rPr lang="ru-RU" sz="2400" b="1" dirty="0"/>
              <a:t> </a:t>
            </a:r>
            <a:r>
              <a:rPr lang="ru-RU" sz="2200" b="1" dirty="0">
                <a:latin typeface="+mn-lt"/>
              </a:rPr>
              <a:t>СТРАТЕГИЯ НАЦИОНАЛЬНОЙ БЕЗОПАСНОСТИ РОССИЙСКОЙ ФЕДЕРАЦИИ</a:t>
            </a:r>
            <a:br>
              <a:rPr lang="ru-RU" sz="2200" b="1" dirty="0">
                <a:latin typeface="+mn-lt"/>
              </a:rPr>
            </a:br>
            <a:r>
              <a:rPr lang="ru-RU" sz="2200" b="1" dirty="0">
                <a:latin typeface="+mn-lt"/>
              </a:rPr>
              <a:t>Указ Президента Российской Федерации от 31.12.2015 № 683 </a:t>
            </a:r>
            <a:br>
              <a:rPr lang="ru-RU" sz="2200" b="1" dirty="0">
                <a:latin typeface="+mn-lt"/>
              </a:rPr>
            </a:br>
            <a:r>
              <a:rPr lang="ru-RU" sz="2200" b="1" dirty="0">
                <a:latin typeface="+mn-lt"/>
              </a:rPr>
              <a:t>«О Стратегии национальной безопасности </a:t>
            </a:r>
            <a:br>
              <a:rPr lang="ru-RU" sz="2200" b="1" dirty="0">
                <a:latin typeface="+mn-lt"/>
              </a:rPr>
            </a:br>
            <a:r>
              <a:rPr lang="ru-RU" sz="2200" b="1" dirty="0">
                <a:latin typeface="+mn-lt"/>
              </a:rPr>
              <a:t>Российской Федерации» </a:t>
            </a:r>
            <a:br>
              <a:rPr lang="ru-RU" sz="2400" b="1" dirty="0"/>
            </a:br>
            <a:endParaRPr lang="ru-RU" sz="2400" dirty="0"/>
          </a:p>
        </p:txBody>
      </p:sp>
      <p:sp>
        <p:nvSpPr>
          <p:cNvPr id="6147" name="Содержимое 2"/>
          <p:cNvSpPr>
            <a:spLocks noGrp="1"/>
          </p:cNvSpPr>
          <p:nvPr>
            <p:ph idx="1"/>
          </p:nvPr>
        </p:nvSpPr>
        <p:spPr>
          <a:xfrm>
            <a:off x="250825" y="2565400"/>
            <a:ext cx="8435975" cy="3743325"/>
          </a:xfrm>
        </p:spPr>
        <p:txBody>
          <a:bodyPr/>
          <a:lstStyle/>
          <a:p>
            <a:pPr>
              <a:buFont typeface="Wingdings 2" pitchFamily="18" charset="2"/>
              <a:buNone/>
            </a:pPr>
            <a:br>
              <a:rPr lang="ru-RU" sz="1600" b="1"/>
            </a:br>
            <a:r>
              <a:rPr lang="ru-RU" sz="2200" b="1"/>
              <a:t>1. Общие положения</a:t>
            </a:r>
            <a:br>
              <a:rPr lang="ru-RU" sz="2200"/>
            </a:br>
            <a:r>
              <a:rPr lang="ru-RU" sz="2200"/>
              <a:t>1. Настоящая Стратегия является базовым документом стратегического планирования, определяющим национальные интересы и стратегические национальные приоритеты Российской Федерации, цели, задачи и меры в области внутренней и внешней политики, направленные на </a:t>
            </a:r>
            <a:r>
              <a:rPr lang="ru-RU" sz="2200" b="1" i="1"/>
              <a:t>укрепление национальной безопасности Российской Федерации и обеспечение устойчивого развития страны на долгосрочную перспективу</a:t>
            </a:r>
            <a:r>
              <a:rPr lang="ru-RU" sz="2200"/>
              <a:t>.</a:t>
            </a:r>
          </a:p>
        </p:txBody>
      </p:sp>
      <p:sp>
        <p:nvSpPr>
          <p:cNvPr id="4" name="Номер слайда 3"/>
          <p:cNvSpPr>
            <a:spLocks noGrp="1"/>
          </p:cNvSpPr>
          <p:nvPr>
            <p:ph type="sldNum" sz="quarter" idx="12"/>
          </p:nvPr>
        </p:nvSpPr>
        <p:spPr/>
        <p:txBody>
          <a:bodyPr/>
          <a:lstStyle/>
          <a:p>
            <a:pPr>
              <a:defRPr/>
            </a:pPr>
            <a:fld id="{2F6963F3-6DA1-4ED5-8C0A-0D091570E9FD}" type="slidenum">
              <a:rPr lang="ru-RU"/>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995363"/>
          </a:xfrm>
        </p:spPr>
        <p:txBody>
          <a:bodyPr>
            <a:normAutofit fontScale="90000"/>
          </a:bodyPr>
          <a:lstStyle/>
          <a:p>
            <a:pPr algn="ctr" fontAlgn="auto">
              <a:spcAft>
                <a:spcPts val="0"/>
              </a:spcAft>
              <a:defRPr/>
            </a:pPr>
            <a:r>
              <a:rPr lang="ru-RU" sz="2700" b="1" dirty="0">
                <a:latin typeface="+mn-lt"/>
              </a:rPr>
              <a:t>Потребители энергии в Германии 8 мая 2016 года получали деньги за использованное электричество</a:t>
            </a:r>
            <a:endParaRPr lang="ru-RU" dirty="0">
              <a:latin typeface="+mn-lt"/>
            </a:endParaRPr>
          </a:p>
        </p:txBody>
      </p:sp>
      <p:sp>
        <p:nvSpPr>
          <p:cNvPr id="3" name="Объект 2"/>
          <p:cNvSpPr>
            <a:spLocks noGrp="1"/>
          </p:cNvSpPr>
          <p:nvPr>
            <p:ph idx="1"/>
          </p:nvPr>
        </p:nvSpPr>
        <p:spPr>
          <a:xfrm>
            <a:off x="250825" y="1700213"/>
            <a:ext cx="8435975" cy="5157787"/>
          </a:xfrm>
        </p:spPr>
        <p:txBody>
          <a:bodyPr>
            <a:normAutofit fontScale="55000" lnSpcReduction="20000"/>
          </a:bodyPr>
          <a:lstStyle/>
          <a:p>
            <a:pPr indent="173038" fontAlgn="auto">
              <a:spcAft>
                <a:spcPts val="0"/>
              </a:spcAft>
              <a:buClr>
                <a:schemeClr val="accent3"/>
              </a:buClr>
              <a:buFont typeface="Wingdings 2"/>
              <a:buNone/>
              <a:defRPr/>
            </a:pPr>
            <a:r>
              <a:rPr lang="ru-RU" sz="3600" dirty="0"/>
              <a:t>8 мая, в воскресенье, </a:t>
            </a:r>
            <a:r>
              <a:rPr lang="ru-RU" sz="3600" i="1" dirty="0"/>
              <a:t>Германия побила новый рекорд в генерации энергии из возобновляемых источников</a:t>
            </a:r>
            <a:r>
              <a:rPr lang="ru-RU" sz="3600" dirty="0"/>
              <a:t>. Благодаря солнечной и одновременно ветреной погоде совокупное производство энергии солнечными, </a:t>
            </a:r>
            <a:r>
              <a:rPr lang="ru-RU" sz="3600" dirty="0" err="1"/>
              <a:t>ветро</a:t>
            </a:r>
            <a:r>
              <a:rPr lang="ru-RU" sz="3600" dirty="0"/>
              <a:t>-, </a:t>
            </a:r>
            <a:r>
              <a:rPr lang="ru-RU" sz="3600" dirty="0" err="1"/>
              <a:t>гидро</a:t>
            </a:r>
            <a:r>
              <a:rPr lang="ru-RU" sz="3600" dirty="0"/>
              <a:t>- и </a:t>
            </a:r>
            <a:r>
              <a:rPr lang="ru-RU" sz="3600" dirty="0" err="1"/>
              <a:t>биоэнергостанциями</a:t>
            </a:r>
            <a:r>
              <a:rPr lang="ru-RU" sz="3600" dirty="0"/>
              <a:t> составило около 55 ГВт. Всего же в стране в этот день было потреблено 63 ГВт энергии. Таким образом, доля возобновляемых источников составила около 87%. На несколько часов цены ушли в минус, что означает выплаты потребителям энергии, сообщает портал </a:t>
            </a:r>
            <a:r>
              <a:rPr lang="en-US" sz="3600" dirty="0"/>
              <a:t>Geektimes.ru</a:t>
            </a:r>
            <a:r>
              <a:rPr lang="ru-RU" sz="3600" dirty="0"/>
              <a:t>.</a:t>
            </a:r>
          </a:p>
          <a:p>
            <a:pPr indent="173038" fontAlgn="auto">
              <a:spcAft>
                <a:spcPts val="0"/>
              </a:spcAft>
              <a:buClr>
                <a:schemeClr val="accent3"/>
              </a:buClr>
              <a:buFont typeface="Wingdings 2"/>
              <a:buNone/>
              <a:defRPr/>
            </a:pPr>
            <a:r>
              <a:rPr lang="ru-RU" sz="3600" dirty="0"/>
              <a:t>В последнее время такая ситуация уже не является чем-то уникальным. По всей Европе подобные всплески производства энергии случаются все чаще. Если с 2010 по 2014 года цены уходили в минус всего несколько раз, то в прошлом году это случалось десятки раз. Цены на рынке энергии в Европе формируются по типу аукциона. Производители запрашивают свою цену, а покупатели предлагают собственные варианты. И если энергии слишком много, оптовые поставщики энергии начинают </a:t>
            </a:r>
            <a:r>
              <a:rPr lang="ru-RU" sz="3600" dirty="0" err="1"/>
              <a:t>демпинговать</a:t>
            </a:r>
            <a:r>
              <a:rPr lang="ru-RU" sz="3600" dirty="0"/>
              <a:t>, причем цены иногда уходят в минус. </a:t>
            </a:r>
          </a:p>
          <a:p>
            <a:pPr marL="274320" indent="-274320" fontAlgn="auto">
              <a:spcAft>
                <a:spcPts val="0"/>
              </a:spcAft>
              <a:buClr>
                <a:schemeClr val="accent3"/>
              </a:buClr>
              <a:buFont typeface="Wingdings 2"/>
              <a:buNone/>
              <a:defRPr/>
            </a:pPr>
            <a:br>
              <a:rPr lang="ru-RU" dirty="0"/>
            </a:br>
            <a:endParaRPr lang="ru-RU" dirty="0"/>
          </a:p>
        </p:txBody>
      </p:sp>
      <p:sp>
        <p:nvSpPr>
          <p:cNvPr id="4" name="Номер слайда 3"/>
          <p:cNvSpPr>
            <a:spLocks noGrp="1"/>
          </p:cNvSpPr>
          <p:nvPr>
            <p:ph type="sldNum" sz="quarter" idx="12"/>
          </p:nvPr>
        </p:nvSpPr>
        <p:spPr/>
        <p:txBody>
          <a:bodyPr/>
          <a:lstStyle/>
          <a:p>
            <a:pPr>
              <a:defRPr/>
            </a:pPr>
            <a:fld id="{265679B3-D0F7-4C77-8936-AD299B94EEE7}" type="slidenum">
              <a:rPr lang="ru-RU"/>
              <a:pPr>
                <a:defRPr/>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2"/>
          <p:cNvSpPr>
            <a:spLocks noChangeArrowheads="1"/>
          </p:cNvSpPr>
          <p:nvPr/>
        </p:nvSpPr>
        <p:spPr bwMode="auto">
          <a:xfrm>
            <a:off x="6084888" y="1268413"/>
            <a:ext cx="2663825" cy="1754187"/>
          </a:xfrm>
          <a:prstGeom prst="rect">
            <a:avLst/>
          </a:prstGeom>
          <a:noFill/>
          <a:ln w="9525">
            <a:noFill/>
            <a:miter lim="800000"/>
            <a:headEnd/>
            <a:tailEnd/>
          </a:ln>
        </p:spPr>
        <p:txBody>
          <a:bodyPr>
            <a:spAutoFit/>
          </a:bodyPr>
          <a:lstStyle/>
          <a:p>
            <a:r>
              <a:rPr lang="ru-RU">
                <a:latin typeface="Constantia" pitchFamily="18" charset="0"/>
              </a:rPr>
              <a:t>Важнейшие показатели УР – капитал устойчивости и количество «зеленых» рабочих мест </a:t>
            </a:r>
          </a:p>
          <a:p>
            <a:endParaRPr lang="ru-RU">
              <a:latin typeface="Constantia" pitchFamily="18" charset="0"/>
            </a:endParaRPr>
          </a:p>
        </p:txBody>
      </p:sp>
      <p:pic>
        <p:nvPicPr>
          <p:cNvPr id="35843" name="Рисунок 3" descr="Рисунок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750" y="908050"/>
            <a:ext cx="5064125" cy="5037138"/>
          </a:xfrm>
          <a:prstGeom prst="rect">
            <a:avLst/>
          </a:prstGeom>
          <a:noFill/>
          <a:ln w="9525">
            <a:noFill/>
            <a:miter lim="800000"/>
            <a:headEnd/>
            <a:tailEnd/>
          </a:ln>
        </p:spPr>
      </p:pic>
      <p:sp>
        <p:nvSpPr>
          <p:cNvPr id="35844" name="Прямоугольник 6"/>
          <p:cNvSpPr>
            <a:spLocks noChangeArrowheads="1"/>
          </p:cNvSpPr>
          <p:nvPr/>
        </p:nvSpPr>
        <p:spPr bwMode="auto">
          <a:xfrm>
            <a:off x="179388" y="6021388"/>
            <a:ext cx="5472112" cy="584200"/>
          </a:xfrm>
          <a:prstGeom prst="rect">
            <a:avLst/>
          </a:prstGeom>
          <a:noFill/>
          <a:ln w="9525">
            <a:noFill/>
            <a:miter lim="800000"/>
            <a:headEnd/>
            <a:tailEnd/>
          </a:ln>
        </p:spPr>
        <p:txBody>
          <a:bodyPr>
            <a:spAutoFit/>
          </a:bodyPr>
          <a:lstStyle/>
          <a:p>
            <a:pPr algn="ctr"/>
            <a:r>
              <a:rPr lang="ru-RU" sz="1600">
                <a:latin typeface="Constantia" pitchFamily="18" charset="0"/>
              </a:rPr>
              <a:t>Реформирование основных показателей</a:t>
            </a:r>
            <a:r>
              <a:rPr lang="en-US" sz="1600">
                <a:latin typeface="Constantia" pitchFamily="18" charset="0"/>
              </a:rPr>
              <a:t> </a:t>
            </a:r>
            <a:r>
              <a:rPr lang="ru-RU" sz="1600">
                <a:latin typeface="Constantia" pitchFamily="18" charset="0"/>
              </a:rPr>
              <a:t>развития: постепенный переход от ВВП</a:t>
            </a:r>
            <a:r>
              <a:rPr lang="en-US" sz="1600">
                <a:latin typeface="Constantia" pitchFamily="18" charset="0"/>
              </a:rPr>
              <a:t> </a:t>
            </a:r>
            <a:r>
              <a:rPr lang="ru-RU" sz="1600">
                <a:latin typeface="Constantia" pitchFamily="18" charset="0"/>
              </a:rPr>
              <a:t>к показателям УР </a:t>
            </a:r>
          </a:p>
        </p:txBody>
      </p:sp>
      <p:sp>
        <p:nvSpPr>
          <p:cNvPr id="8" name="Номер слайда 7"/>
          <p:cNvSpPr>
            <a:spLocks noGrp="1"/>
          </p:cNvSpPr>
          <p:nvPr>
            <p:ph type="sldNum" sz="quarter" idx="12"/>
          </p:nvPr>
        </p:nvSpPr>
        <p:spPr/>
        <p:txBody>
          <a:bodyPr/>
          <a:lstStyle/>
          <a:p>
            <a:pPr>
              <a:defRPr/>
            </a:pPr>
            <a:fld id="{21ABA08A-8089-402B-905E-C539F7ABF3EB}" type="slidenum">
              <a:rPr lang="ru-RU"/>
              <a:pPr>
                <a:defRPr/>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388" y="1557338"/>
            <a:ext cx="2708275" cy="4032250"/>
          </a:xfrm>
          <a:prstGeom prst="rect">
            <a:avLst/>
          </a:prstGeom>
          <a:noFill/>
          <a:ln w="9525">
            <a:noFill/>
            <a:miter lim="800000"/>
            <a:headEnd/>
            <a:tailEnd/>
          </a:ln>
        </p:spPr>
      </p:pic>
      <p:pic>
        <p:nvPicPr>
          <p:cNvPr id="36867" name="Picture 5" descr="Z:\__Материалы по проектам (информационные)\2012\RIO+20\РИО\rio20_logo1.jpg"/>
          <p:cNvPicPr>
            <a:picLocks noChangeAspect="1" noChangeArrowheads="1"/>
          </p:cNvPicPr>
          <p:nvPr/>
        </p:nvPicPr>
        <p:blipFill>
          <a:blip r:embed="rId3" cstate="print"/>
          <a:srcRect/>
          <a:stretch>
            <a:fillRect/>
          </a:stretch>
        </p:blipFill>
        <p:spPr bwMode="auto">
          <a:xfrm>
            <a:off x="971550" y="766763"/>
            <a:ext cx="1368425" cy="711200"/>
          </a:xfrm>
          <a:prstGeom prst="rect">
            <a:avLst/>
          </a:prstGeom>
          <a:noFill/>
          <a:ln w="9525">
            <a:noFill/>
            <a:miter lim="800000"/>
            <a:headEnd/>
            <a:tailEnd/>
          </a:ln>
        </p:spPr>
      </p:pic>
      <p:pic>
        <p:nvPicPr>
          <p:cNvPr id="36868" name="Picture 11" descr="Z:\__Материалы по проектам (информационные)\2012\ЕЭК ООН апрель 2012\Презентации (фото)\IMG_093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59563" y="2349500"/>
            <a:ext cx="1800225" cy="1295400"/>
          </a:xfrm>
          <a:prstGeom prst="rect">
            <a:avLst/>
          </a:prstGeom>
          <a:noFill/>
          <a:ln w="9525">
            <a:noFill/>
            <a:miter lim="800000"/>
            <a:headEnd/>
            <a:tailEnd/>
          </a:ln>
        </p:spPr>
      </p:pic>
      <p:pic>
        <p:nvPicPr>
          <p:cNvPr id="36869" name="Рисунок 11" descr="IMG_1225.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88125" y="3716338"/>
            <a:ext cx="1824038" cy="1368425"/>
          </a:xfrm>
          <a:prstGeom prst="rect">
            <a:avLst/>
          </a:prstGeom>
          <a:noFill/>
          <a:ln w="9525">
            <a:noFill/>
            <a:miter lim="800000"/>
            <a:headEnd/>
            <a:tailEnd/>
          </a:ln>
        </p:spPr>
      </p:pic>
      <p:pic>
        <p:nvPicPr>
          <p:cNvPr id="36870" name="Picture 2" descr="DSC01735a"/>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59563" y="1125538"/>
            <a:ext cx="1763712" cy="1157287"/>
          </a:xfrm>
          <a:prstGeom prst="rect">
            <a:avLst/>
          </a:prstGeom>
          <a:noFill/>
          <a:ln w="9525">
            <a:noFill/>
            <a:miter lim="800000"/>
            <a:headEnd/>
            <a:tailEnd/>
          </a:ln>
        </p:spPr>
      </p:pic>
      <p:pic>
        <p:nvPicPr>
          <p:cNvPr id="36871" name="Picture 8" descr="DSC_896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88125" y="5157788"/>
            <a:ext cx="1800225" cy="1198562"/>
          </a:xfrm>
          <a:prstGeom prst="rect">
            <a:avLst/>
          </a:prstGeom>
          <a:noFill/>
          <a:ln w="9525">
            <a:noFill/>
            <a:miter lim="800000"/>
            <a:headEnd/>
            <a:tailEnd/>
          </a:ln>
        </p:spPr>
      </p:pic>
      <p:sp>
        <p:nvSpPr>
          <p:cNvPr id="36872" name="Прямоугольник 9"/>
          <p:cNvSpPr>
            <a:spLocks noChangeArrowheads="1"/>
          </p:cNvSpPr>
          <p:nvPr/>
        </p:nvSpPr>
        <p:spPr bwMode="auto">
          <a:xfrm>
            <a:off x="3059113" y="1196975"/>
            <a:ext cx="3384550" cy="2862263"/>
          </a:xfrm>
          <a:prstGeom prst="rect">
            <a:avLst/>
          </a:prstGeom>
          <a:noFill/>
          <a:ln w="9525">
            <a:noFill/>
            <a:miter lim="800000"/>
            <a:headEnd/>
            <a:tailEnd/>
          </a:ln>
        </p:spPr>
        <p:txBody>
          <a:bodyPr>
            <a:spAutoFit/>
          </a:bodyPr>
          <a:lstStyle/>
          <a:p>
            <a:r>
              <a:rPr lang="ru-RU">
                <a:latin typeface="Constantia" pitchFamily="18" charset="0"/>
              </a:rPr>
              <a:t>Оценка оценок окружающей среды – новые подходы к развитию показателей охраны окружающей среды  на устойчивой основе </a:t>
            </a:r>
          </a:p>
          <a:p>
            <a:endParaRPr lang="ru-RU">
              <a:latin typeface="Constantia" pitchFamily="18" charset="0"/>
            </a:endParaRPr>
          </a:p>
          <a:p>
            <a:endParaRPr lang="ru-RU">
              <a:latin typeface="Constantia" pitchFamily="18" charset="0"/>
            </a:endParaRPr>
          </a:p>
          <a:p>
            <a:endParaRPr lang="ru-RU">
              <a:latin typeface="Constantia" pitchFamily="18" charset="0"/>
            </a:endParaRPr>
          </a:p>
          <a:p>
            <a:endParaRPr lang="ru-RU">
              <a:latin typeface="Constantia" pitchFamily="18" charset="0"/>
            </a:endParaRPr>
          </a:p>
          <a:p>
            <a:endParaRPr lang="ru-RU">
              <a:latin typeface="Constantia" pitchFamily="18" charset="0"/>
            </a:endParaRPr>
          </a:p>
        </p:txBody>
      </p:sp>
      <p:sp>
        <p:nvSpPr>
          <p:cNvPr id="13" name="Номер слайда 12"/>
          <p:cNvSpPr>
            <a:spLocks noGrp="1"/>
          </p:cNvSpPr>
          <p:nvPr>
            <p:ph type="sldNum" sz="quarter" idx="12"/>
          </p:nvPr>
        </p:nvSpPr>
        <p:spPr/>
        <p:txBody>
          <a:bodyPr/>
          <a:lstStyle/>
          <a:p>
            <a:pPr>
              <a:defRPr/>
            </a:pPr>
            <a:fld id="{7153DF35-8427-46F7-BAB5-3DE8052A1AE7}" type="slidenum">
              <a:rPr lang="ru-RU"/>
              <a:pPr>
                <a:defRPr/>
              </a:pPr>
              <a:t>22</a:t>
            </a:fld>
            <a:endParaRPr lang="ru-RU"/>
          </a:p>
        </p:txBody>
      </p:sp>
      <p:pic>
        <p:nvPicPr>
          <p:cNvPr id="36874" name="Picture 1"/>
          <p:cNvPicPr>
            <a:picLocks noChangeAspect="1" noChangeArrowheads="1"/>
          </p:cNvPicPr>
          <p:nvPr/>
        </p:nvPicPr>
        <p:blipFill>
          <a:blip r:embed="rId8" cstate="screen">
            <a:extLst>
              <a:ext uri="{28A0092B-C50C-407E-A947-70E740481C1C}">
                <a14:useLocalDpi xmlns:a14="http://schemas.microsoft.com/office/drawing/2010/main"/>
              </a:ext>
            </a:extLst>
          </a:blip>
          <a:srcRect l="32057" t="13281" r="32843" b="8961"/>
          <a:stretch>
            <a:fillRect/>
          </a:stretch>
        </p:blipFill>
        <p:spPr bwMode="auto">
          <a:xfrm>
            <a:off x="3348038" y="2781300"/>
            <a:ext cx="2592387" cy="35893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2700" b="1" dirty="0">
                <a:latin typeface="+mn-lt"/>
              </a:rPr>
              <a:t>Экологические показатели в управлении регионом </a:t>
            </a:r>
            <a:br>
              <a:rPr lang="ru-RU" sz="2700" b="1" dirty="0">
                <a:latin typeface="+mn-lt"/>
              </a:rPr>
            </a:br>
            <a:r>
              <a:rPr lang="ru-RU" sz="2700" b="1" dirty="0">
                <a:latin typeface="+mn-lt"/>
              </a:rPr>
              <a:t>(Ярославская область)</a:t>
            </a:r>
            <a:endParaRPr lang="ru-RU" b="1" dirty="0">
              <a:latin typeface="+mn-lt"/>
            </a:endParaRPr>
          </a:p>
        </p:txBody>
      </p:sp>
      <p:pic>
        <p:nvPicPr>
          <p:cNvPr id="37891" name="Объект 4"/>
          <p:cNvPicPr>
            <a:picLocks noGrp="1"/>
          </p:cNvPicPr>
          <p:nvPr>
            <p:ph idx="1"/>
          </p:nvPr>
        </p:nvPicPr>
        <p:blipFill>
          <a:blip r:embed="rId2" cstate="print"/>
          <a:srcRect/>
          <a:stretch>
            <a:fillRect/>
          </a:stretch>
        </p:blipFill>
        <p:spPr>
          <a:xfrm>
            <a:off x="468313" y="2079625"/>
            <a:ext cx="7632700" cy="4157663"/>
          </a:xfrm>
        </p:spPr>
      </p:pic>
      <p:sp>
        <p:nvSpPr>
          <p:cNvPr id="4" name="Номер слайда 3"/>
          <p:cNvSpPr>
            <a:spLocks noGrp="1"/>
          </p:cNvSpPr>
          <p:nvPr>
            <p:ph type="sldNum" sz="quarter" idx="12"/>
          </p:nvPr>
        </p:nvSpPr>
        <p:spPr/>
        <p:txBody>
          <a:bodyPr/>
          <a:lstStyle/>
          <a:p>
            <a:pPr>
              <a:defRPr/>
            </a:pPr>
            <a:fld id="{35C1D100-D345-4BEF-8356-E4080F20EC0E}" type="slidenum">
              <a:rPr lang="ru-RU"/>
              <a:pPr>
                <a:defRPr/>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284288"/>
          </a:xfrm>
        </p:spPr>
        <p:txBody>
          <a:bodyPr>
            <a:normAutofit fontScale="90000"/>
          </a:bodyPr>
          <a:lstStyle/>
          <a:p>
            <a:pPr algn="ctr" fontAlgn="auto">
              <a:spcAft>
                <a:spcPts val="0"/>
              </a:spcAft>
              <a:defRPr/>
            </a:pPr>
            <a:r>
              <a:rPr lang="ru-RU" sz="2400" b="1" dirty="0">
                <a:latin typeface="+mn-lt"/>
              </a:rPr>
              <a:t>Планирование устойчивых инвестиций по результатам комплексного эколого-экономического учета (Первомайский муниципальный район Ярославской области)</a:t>
            </a:r>
          </a:p>
        </p:txBody>
      </p:sp>
      <p:pic>
        <p:nvPicPr>
          <p:cNvPr id="41987" name="Объект 4"/>
          <p:cNvPicPr>
            <a:picLocks noGrp="1"/>
          </p:cNvPicPr>
          <p:nvPr>
            <p:ph idx="1"/>
          </p:nvPr>
        </p:nvPicPr>
        <p:blipFill>
          <a:blip r:embed="rId2" cstate="print"/>
          <a:srcRect/>
          <a:stretch>
            <a:fillRect/>
          </a:stretch>
        </p:blipFill>
        <p:spPr>
          <a:xfrm>
            <a:off x="539750" y="1935163"/>
            <a:ext cx="7704138" cy="4389437"/>
          </a:xfrm>
        </p:spPr>
      </p:pic>
      <p:sp>
        <p:nvSpPr>
          <p:cNvPr id="4" name="Номер слайда 3"/>
          <p:cNvSpPr>
            <a:spLocks noGrp="1"/>
          </p:cNvSpPr>
          <p:nvPr>
            <p:ph type="sldNum" sz="quarter" idx="12"/>
          </p:nvPr>
        </p:nvSpPr>
        <p:spPr/>
        <p:txBody>
          <a:bodyPr/>
          <a:lstStyle/>
          <a:p>
            <a:pPr>
              <a:defRPr/>
            </a:pPr>
            <a:fld id="{FB29FC9F-4086-4730-9617-98C0B1C5F618}" type="slidenum">
              <a:rPr lang="ru-RU"/>
              <a:pPr>
                <a:defRPr/>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872208"/>
          </a:xfrm>
        </p:spPr>
        <p:txBody>
          <a:bodyPr/>
          <a:lstStyle/>
          <a:p>
            <a:pPr algn="ctr"/>
            <a:br>
              <a:rPr lang="ru-RU" sz="2400" b="1" dirty="0">
                <a:latin typeface="+mn-lt"/>
              </a:rPr>
            </a:br>
            <a:r>
              <a:rPr lang="ru-RU" sz="2400" b="1" dirty="0">
                <a:latin typeface="+mn-lt"/>
              </a:rPr>
              <a:t>Перечень поручений  Президента РФ </a:t>
            </a:r>
            <a:br>
              <a:rPr lang="ru-RU" sz="2400" b="1" dirty="0">
                <a:latin typeface="+mn-lt"/>
              </a:rPr>
            </a:br>
            <a:r>
              <a:rPr lang="ru-RU" sz="2400" b="1" dirty="0">
                <a:latin typeface="+mn-lt"/>
              </a:rPr>
              <a:t>по итогам заседания Госсовета (27 декабря 2016 г.) по вопросу «Об экологическом развитии Российской Федерации в интересах будущих поколений»</a:t>
            </a:r>
            <a:endParaRPr lang="ru-RU" sz="2400" dirty="0">
              <a:latin typeface="+mn-lt"/>
            </a:endParaRPr>
          </a:p>
        </p:txBody>
      </p:sp>
      <p:sp>
        <p:nvSpPr>
          <p:cNvPr id="3" name="Объект 2"/>
          <p:cNvSpPr>
            <a:spLocks noGrp="1"/>
          </p:cNvSpPr>
          <p:nvPr>
            <p:ph idx="1"/>
          </p:nvPr>
        </p:nvSpPr>
        <p:spPr>
          <a:xfrm>
            <a:off x="179512" y="2204864"/>
            <a:ext cx="8784976" cy="4653136"/>
          </a:xfrm>
        </p:spPr>
        <p:txBody>
          <a:bodyPr/>
          <a:lstStyle/>
          <a:p>
            <a:pPr marL="0" indent="0">
              <a:spcBef>
                <a:spcPts val="0"/>
              </a:spcBef>
              <a:buNone/>
            </a:pPr>
            <a:endParaRPr lang="ru-RU" sz="1400" b="1" dirty="0">
              <a:solidFill>
                <a:schemeClr val="accent2">
                  <a:lumMod val="60000"/>
                  <a:lumOff val="40000"/>
                </a:schemeClr>
              </a:solidFill>
            </a:endParaRPr>
          </a:p>
          <a:p>
            <a:pPr marL="0" indent="0">
              <a:spcBef>
                <a:spcPts val="0"/>
              </a:spcBef>
              <a:buNone/>
            </a:pPr>
            <a:endParaRPr lang="ru-RU" sz="1400" b="1" dirty="0">
              <a:solidFill>
                <a:schemeClr val="accent2">
                  <a:lumMod val="60000"/>
                  <a:lumOff val="40000"/>
                </a:schemeClr>
              </a:solidFill>
            </a:endParaRPr>
          </a:p>
          <a:p>
            <a:pPr marL="0" indent="0">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а)</a:t>
            </a:r>
          </a:p>
          <a:p>
            <a:pPr marL="0" indent="0">
              <a:spcBef>
                <a:spcPts val="0"/>
              </a:spcBef>
              <a:buNone/>
            </a:pPr>
            <a:r>
              <a:rPr lang="ru-RU" sz="1400" dirty="0"/>
              <a:t>1. </a:t>
            </a:r>
            <a:r>
              <a:rPr lang="ru-RU" sz="1400" b="1" dirty="0"/>
              <a:t>Правительству Российской Федерации</a:t>
            </a:r>
            <a:r>
              <a:rPr lang="ru-RU" sz="1400" dirty="0"/>
              <a:t>:</a:t>
            </a:r>
          </a:p>
          <a:p>
            <a:pPr marL="0" indent="0" algn="just">
              <a:spcBef>
                <a:spcPts val="0"/>
              </a:spcBef>
              <a:buNone/>
            </a:pPr>
            <a:r>
              <a:rPr lang="ru-RU" sz="1400" dirty="0"/>
              <a:t>а) предусмотреть при разработке документов стратегического планирования и комплексного плана действий Правительства Российской Федерации на 2017–2025 годы в качестве одной из основных целей переход России к модели экологически устойчивого развития, позволяющей обеспечить в долгосрочной перспективе эффективное использование природного капитала страны при одновременном устранении влияния экологических угроз на здоровье человека, обратив особое внимание:</a:t>
            </a:r>
          </a:p>
          <a:p>
            <a:pPr algn="just">
              <a:spcBef>
                <a:spcPts val="0"/>
              </a:spcBef>
            </a:pPr>
            <a:r>
              <a:rPr lang="ru-RU" sz="1400" dirty="0"/>
              <a:t>на использование системы индикаторов устойчивого развития, определение механизмов достижения целей и поэтапное решение задач экологически устойчивого развития территорий регионов на период до 2030 года и на перспективу до 2050 года;</a:t>
            </a:r>
          </a:p>
          <a:p>
            <a:pPr algn="just">
              <a:spcBef>
                <a:spcPts val="0"/>
              </a:spcBef>
            </a:pPr>
            <a:r>
              <a:rPr lang="ru-RU" sz="1400" dirty="0"/>
              <a:t>на установление целевых показателей энергоэффективности экономики в целом и по основным её секторам, а также на реализацию комплекса мер по повышению такой энергоэффективности, включая создание и использование возобновляемых источников энергии, развитие </a:t>
            </a:r>
            <a:r>
              <a:rPr lang="ru-RU" sz="1400" dirty="0" err="1"/>
              <a:t>микрогенерации</a:t>
            </a:r>
            <a:r>
              <a:rPr lang="ru-RU" sz="1400" dirty="0"/>
              <a:t> на основе возобновляемых источников энергии;</a:t>
            </a:r>
          </a:p>
          <a:p>
            <a:pPr algn="just">
              <a:spcBef>
                <a:spcPts val="0"/>
              </a:spcBef>
            </a:pPr>
            <a:r>
              <a:rPr lang="ru-RU" sz="1400" dirty="0"/>
              <a:t>на учёт влияния введения механизмов, обеспечивающих экологически устойчивое развитие, на деятельность хозяйствующих субъектов.</a:t>
            </a:r>
          </a:p>
          <a:p>
            <a:pPr marL="0" indent="0">
              <a:buNone/>
            </a:pPr>
            <a:r>
              <a:rPr lang="ru-RU" sz="1400" u="sng" dirty="0"/>
              <a:t>Срок  исполнения –  1 июля 2017 г.</a:t>
            </a:r>
          </a:p>
          <a:p>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25</a:t>
            </a:fld>
            <a:endParaRPr lang="ru-RU"/>
          </a:p>
        </p:txBody>
      </p:sp>
    </p:spTree>
    <p:extLst>
      <p:ext uri="{BB962C8B-B14F-4D97-AF65-F5344CB8AC3E}">
        <p14:creationId xmlns:p14="http://schemas.microsoft.com/office/powerpoint/2010/main" val="419829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92696"/>
            <a:ext cx="8712968" cy="6048672"/>
          </a:xfrm>
        </p:spPr>
        <p:txBody>
          <a:bodyPr/>
          <a:lstStyle/>
          <a:p>
            <a:pPr marL="0" indent="0" algn="just">
              <a:spcBef>
                <a:spcPts val="0"/>
              </a:spcBef>
              <a:buNone/>
            </a:pPr>
            <a:r>
              <a:rPr lang="ru-RU" sz="1300" b="1" dirty="0" err="1">
                <a:solidFill>
                  <a:schemeClr val="accent2">
                    <a:lumMod val="60000"/>
                    <a:lumOff val="40000"/>
                  </a:schemeClr>
                </a:solidFill>
              </a:rPr>
              <a:t>Пр-140ГС</a:t>
            </a:r>
            <a:r>
              <a:rPr lang="ru-RU" sz="1300" b="1" dirty="0">
                <a:solidFill>
                  <a:schemeClr val="accent2">
                    <a:lumMod val="60000"/>
                    <a:lumOff val="40000"/>
                  </a:schemeClr>
                </a:solidFill>
              </a:rPr>
              <a:t>, </a:t>
            </a:r>
            <a:r>
              <a:rPr lang="ru-RU" sz="1300" b="1" dirty="0" err="1">
                <a:solidFill>
                  <a:schemeClr val="accent2">
                    <a:lumMod val="60000"/>
                    <a:lumOff val="40000"/>
                  </a:schemeClr>
                </a:solidFill>
              </a:rPr>
              <a:t>п.1</a:t>
            </a:r>
            <a:r>
              <a:rPr lang="ru-RU" sz="1300" b="1" dirty="0">
                <a:solidFill>
                  <a:schemeClr val="accent2">
                    <a:lumMod val="60000"/>
                    <a:lumOff val="40000"/>
                  </a:schemeClr>
                </a:solidFill>
              </a:rPr>
              <a:t> б)</a:t>
            </a:r>
          </a:p>
          <a:p>
            <a:pPr marL="0" indent="0" algn="just">
              <a:spcBef>
                <a:spcPts val="0"/>
              </a:spcBef>
              <a:buNone/>
            </a:pPr>
            <a:r>
              <a:rPr lang="ru-RU" sz="1300" dirty="0"/>
              <a:t>б) внести в законодательство Российской Федерации изменения, направленные на снижение выбросов вредных (загрязняющих) веществ в атмосферный воздух и предусматривающие в том числе:</a:t>
            </a:r>
          </a:p>
          <a:p>
            <a:pPr algn="just">
              <a:spcBef>
                <a:spcPts val="0"/>
              </a:spcBef>
            </a:pPr>
            <a:r>
              <a:rPr lang="ru-RU" sz="1300" dirty="0"/>
              <a:t>разработку и утверждение порядка выполнения сводных расчётов загрязнения атмосферного воздуха и их применения при нормировании выбросов вредных (загрязняющих) веществ, включая использование системы квотирования таких выбросов;</a:t>
            </a:r>
          </a:p>
          <a:p>
            <a:pPr algn="just">
              <a:spcBef>
                <a:spcPts val="0"/>
              </a:spcBef>
            </a:pPr>
            <a:r>
              <a:rPr lang="ru-RU" sz="1300" dirty="0"/>
              <a:t>разработку и утверждение критериев формирования предприятиями плана мероприятий по снижению выбросов вредных (загрязняющих) веществ в атмосферный воздух в период неблагоприятных метеорологических условий;</a:t>
            </a:r>
          </a:p>
          <a:p>
            <a:pPr algn="just">
              <a:spcBef>
                <a:spcPts val="0"/>
              </a:spcBef>
            </a:pPr>
            <a:r>
              <a:rPr lang="ru-RU" sz="1300" dirty="0"/>
              <a:t>особенности проведения проверок природопользователей в период неблагоприятных метеорологических условий.</a:t>
            </a:r>
          </a:p>
          <a:p>
            <a:pPr marL="0" indent="0" algn="just">
              <a:spcBef>
                <a:spcPts val="0"/>
              </a:spcBef>
              <a:buNone/>
            </a:pPr>
            <a:r>
              <a:rPr lang="ru-RU" sz="1300" u="sng" dirty="0"/>
              <a:t>Срок </a:t>
            </a:r>
            <a:r>
              <a:rPr lang="ru-RU" sz="1200" u="sng" dirty="0"/>
              <a:t> исполнения </a:t>
            </a:r>
            <a:r>
              <a:rPr lang="ru-RU" sz="1300" u="sng" dirty="0"/>
              <a:t>– 1 октября 2017 г.</a:t>
            </a:r>
          </a:p>
          <a:p>
            <a:pPr marL="0" indent="0" algn="just">
              <a:spcBef>
                <a:spcPts val="0"/>
              </a:spcBef>
              <a:buNone/>
            </a:pPr>
            <a:r>
              <a:rPr lang="ru-RU" sz="1300" b="1" dirty="0" err="1">
                <a:solidFill>
                  <a:schemeClr val="accent2">
                    <a:lumMod val="60000"/>
                    <a:lumOff val="40000"/>
                  </a:schemeClr>
                </a:solidFill>
              </a:rPr>
              <a:t>Пр-140ГС</a:t>
            </a:r>
            <a:r>
              <a:rPr lang="ru-RU" sz="1300" b="1" dirty="0">
                <a:solidFill>
                  <a:schemeClr val="accent2">
                    <a:lumMod val="60000"/>
                    <a:lumOff val="40000"/>
                  </a:schemeClr>
                </a:solidFill>
              </a:rPr>
              <a:t>, </a:t>
            </a:r>
            <a:r>
              <a:rPr lang="ru-RU" sz="1300" b="1" dirty="0" err="1">
                <a:solidFill>
                  <a:schemeClr val="accent2">
                    <a:lumMod val="60000"/>
                    <a:lumOff val="40000"/>
                  </a:schemeClr>
                </a:solidFill>
              </a:rPr>
              <a:t>п.1</a:t>
            </a:r>
            <a:r>
              <a:rPr lang="ru-RU" sz="1300" b="1" dirty="0">
                <a:solidFill>
                  <a:schemeClr val="accent2">
                    <a:lumMod val="60000"/>
                    <a:lumOff val="40000"/>
                  </a:schemeClr>
                </a:solidFill>
              </a:rPr>
              <a:t> в)</a:t>
            </a:r>
          </a:p>
          <a:p>
            <a:pPr marL="0" indent="0" algn="just">
              <a:spcBef>
                <a:spcPts val="0"/>
              </a:spcBef>
              <a:buNone/>
            </a:pPr>
            <a:r>
              <a:rPr lang="ru-RU" sz="1300" dirty="0"/>
              <a:t>в) внести в законодательство Российской Федерации изменения, предусматривающие:</a:t>
            </a:r>
          </a:p>
          <a:p>
            <a:pPr algn="just">
              <a:spcBef>
                <a:spcPts val="0"/>
              </a:spcBef>
            </a:pPr>
            <a:r>
              <a:rPr lang="ru-RU" sz="1300" dirty="0"/>
              <a:t>проведение государственной экологической экспертизы материалов обоснования инвестиционных проектов, в том числе в части, касающейся определения мест размещения объектов планируемой хозяйственной деятельности;</a:t>
            </a:r>
          </a:p>
          <a:p>
            <a:pPr algn="just">
              <a:spcBef>
                <a:spcPts val="0"/>
              </a:spcBef>
            </a:pPr>
            <a:r>
              <a:rPr lang="ru-RU" sz="1300" dirty="0"/>
              <a:t>уточнение порядка выдачи комплексных экологических разрешений, в частности исключение из перечня объектов государственной экологической экспертизы материалов обоснования комплексного экологического разрешения;</a:t>
            </a:r>
          </a:p>
          <a:p>
            <a:pPr algn="just">
              <a:spcBef>
                <a:spcPts val="0"/>
              </a:spcBef>
            </a:pPr>
            <a:r>
              <a:rPr lang="ru-RU" sz="1300" dirty="0"/>
              <a:t>установление уполномоченным органом срока проведения государственной экологической экспертизы в зависимости от категории объекта, оказывающего негативное воздействие на окружающую среду;</a:t>
            </a:r>
          </a:p>
          <a:p>
            <a:pPr algn="just">
              <a:spcBef>
                <a:spcPts val="0"/>
              </a:spcBef>
            </a:pPr>
            <a:r>
              <a:rPr lang="ru-RU" sz="1300" dirty="0"/>
              <a:t>получение комплексных экологических разрешений с учётом программ оснащения предприятий автоматическими и техническими средствами контроля выбросов, сбросов и концентрации загрязняющих веществ, а также предоставление предприятиям времени на разработку соответствующих проектов и закупку необходимого оборудования;</a:t>
            </a:r>
          </a:p>
          <a:p>
            <a:pPr algn="just">
              <a:spcBef>
                <a:spcPts val="0"/>
              </a:spcBef>
            </a:pPr>
            <a:r>
              <a:rPr lang="ru-RU" sz="1300" dirty="0"/>
              <a:t>определение понятия «экологическая информация», порядка доступа к ней и отнесение такой информации к общедоступной информации, размещаемой государственными органами и органами местного самоуправления в информационно-телекоммуникационной сети Интернет в форме открытых данных.</a:t>
            </a:r>
          </a:p>
          <a:p>
            <a:pPr marL="0" indent="0" algn="just">
              <a:spcBef>
                <a:spcPts val="0"/>
              </a:spcBef>
              <a:buNone/>
            </a:pPr>
            <a:r>
              <a:rPr lang="ru-RU" sz="1300" u="sng" dirty="0"/>
              <a:t>Срок </a:t>
            </a:r>
            <a:r>
              <a:rPr lang="ru-RU" sz="1200" u="sng" dirty="0"/>
              <a:t> исполнения </a:t>
            </a:r>
            <a:r>
              <a:rPr lang="ru-RU" sz="1300" u="sng" dirty="0"/>
              <a:t>– 1 ноября 2017 г.</a:t>
            </a:r>
          </a:p>
          <a:p>
            <a:pPr marL="0" indent="0">
              <a:buNone/>
            </a:pP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26</a:t>
            </a:fld>
            <a:endParaRPr lang="ru-RU"/>
          </a:p>
        </p:txBody>
      </p:sp>
    </p:spTree>
    <p:extLst>
      <p:ext uri="{BB962C8B-B14F-4D97-AF65-F5344CB8AC3E}">
        <p14:creationId xmlns:p14="http://schemas.microsoft.com/office/powerpoint/2010/main" val="236161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908720"/>
            <a:ext cx="8784976" cy="5688631"/>
          </a:xfrm>
        </p:spPr>
        <p:txBody>
          <a:bodyPr/>
          <a:lstStyle/>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г)</a:t>
            </a:r>
          </a:p>
          <a:p>
            <a:pPr marL="0" indent="0" algn="just">
              <a:spcBef>
                <a:spcPts val="0"/>
              </a:spcBef>
              <a:buNone/>
            </a:pPr>
            <a:r>
              <a:rPr lang="ru-RU" sz="1400" dirty="0"/>
              <a:t>г) внести в законодательство Российской Федерации изменения, направленные на стимулирование деятельности по переработке отходов производства и потребления и предусматривающие:</a:t>
            </a:r>
          </a:p>
          <a:p>
            <a:pPr algn="just">
              <a:spcBef>
                <a:spcPts val="0"/>
              </a:spcBef>
              <a:buFont typeface="Arial" panose="020B0604020202020204" pitchFamily="34" charset="0"/>
              <a:buChar char="•"/>
            </a:pPr>
            <a:r>
              <a:rPr lang="ru-RU" sz="1400" dirty="0"/>
              <a:t>участие малого бизнеса и населения в деятельности по сортировке, переработке отходов, ликвидации объектов накопленного вреда окружающей среде;</a:t>
            </a:r>
          </a:p>
          <a:p>
            <a:pPr algn="just">
              <a:spcBef>
                <a:spcPts val="0"/>
              </a:spcBef>
              <a:buFont typeface="Arial" panose="020B0604020202020204" pitchFamily="34" charset="0"/>
              <a:buChar char="•"/>
            </a:pPr>
            <a:r>
              <a:rPr lang="ru-RU" sz="1400" dirty="0"/>
              <a:t>гармонизацию законодательства в области охраны окружающей среды и законодательства в области обеспечения санитарно-эпидемиологического благополучия населения в целях выработки единых подходов к классификации отходов;</a:t>
            </a:r>
          </a:p>
          <a:p>
            <a:pPr algn="just">
              <a:spcBef>
                <a:spcPts val="0"/>
              </a:spcBef>
              <a:buFont typeface="Arial" panose="020B0604020202020204" pitchFamily="34" charset="0"/>
              <a:buChar char="•"/>
            </a:pPr>
            <a:r>
              <a:rPr lang="ru-RU" sz="1400" dirty="0"/>
              <a:t>гармонизацию законодательства в области обращения с отходами и законодательства, регулирующего перевозки грузов, в части, касающейся транспортирования отходов.</a:t>
            </a:r>
          </a:p>
          <a:p>
            <a:pPr marL="0" indent="0" algn="just">
              <a:spcBef>
                <a:spcPts val="600"/>
              </a:spcBef>
              <a:spcAft>
                <a:spcPts val="600"/>
              </a:spcAft>
              <a:buNone/>
            </a:pPr>
            <a:r>
              <a:rPr lang="ru-RU" sz="1400" u="sng" dirty="0"/>
              <a:t>Срок  исполнения – 1 июня 2017 г.</a:t>
            </a:r>
          </a:p>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д)</a:t>
            </a:r>
          </a:p>
          <a:p>
            <a:pPr marL="0" indent="0" algn="just">
              <a:spcBef>
                <a:spcPts val="0"/>
              </a:spcBef>
              <a:buNone/>
            </a:pPr>
            <a:r>
              <a:rPr lang="ru-RU" sz="1400" dirty="0"/>
              <a:t>д) разработать план действий, направленных на усиление позиций России при формировании международной природоохранной повестки, а также при обсуждении вопросов, касающихся формирования системы компенсаций (платежей) за экосистемные услуги, исходя из понимания роли России как экологического донора.</a:t>
            </a:r>
          </a:p>
          <a:p>
            <a:pPr marL="0" indent="0" algn="just">
              <a:spcBef>
                <a:spcPts val="600"/>
              </a:spcBef>
              <a:spcAft>
                <a:spcPts val="600"/>
              </a:spcAft>
              <a:buNone/>
            </a:pPr>
            <a:r>
              <a:rPr lang="ru-RU" sz="1400" u="sng" dirty="0"/>
              <a:t>Срок  исполнения – 1 мая 2017 г.</a:t>
            </a:r>
          </a:p>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е)</a:t>
            </a:r>
          </a:p>
          <a:p>
            <a:pPr marL="0" indent="0" algn="just">
              <a:spcBef>
                <a:spcPts val="0"/>
              </a:spcBef>
              <a:buNone/>
            </a:pPr>
            <a:r>
              <a:rPr lang="ru-RU" sz="1400" dirty="0"/>
              <a:t>е) разработать и утвердить национальную методику оценки способности всех типов лесов, водно-болотных угодий и степей, находящихся на территории Российской Федерации, к поглощению диоксида углерода, провести расчёты способности экосистем регионов к его поглощению.</a:t>
            </a:r>
          </a:p>
          <a:p>
            <a:pPr marL="0" indent="0" algn="just">
              <a:spcBef>
                <a:spcPts val="600"/>
              </a:spcBef>
              <a:buNone/>
            </a:pPr>
            <a:r>
              <a:rPr lang="ru-RU" sz="1400" u="sng" dirty="0"/>
              <a:t>Срок исполнения – 1 декабря 2017 г.</a:t>
            </a:r>
          </a:p>
          <a:p>
            <a:pPr marL="0" indent="0">
              <a:buNone/>
            </a:pPr>
            <a:br>
              <a:rPr lang="ru-RU" dirty="0"/>
            </a:b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27</a:t>
            </a:fld>
            <a:endParaRPr lang="ru-RU"/>
          </a:p>
        </p:txBody>
      </p:sp>
    </p:spTree>
    <p:extLst>
      <p:ext uri="{BB962C8B-B14F-4D97-AF65-F5344CB8AC3E}">
        <p14:creationId xmlns:p14="http://schemas.microsoft.com/office/powerpoint/2010/main" val="383963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836713"/>
            <a:ext cx="8568952" cy="5487888"/>
          </a:xfrm>
        </p:spPr>
        <p:txBody>
          <a:bodyPr/>
          <a:lstStyle/>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ж)</a:t>
            </a:r>
          </a:p>
          <a:p>
            <a:pPr marL="0" indent="0" algn="just">
              <a:spcBef>
                <a:spcPts val="0"/>
              </a:spcBef>
              <a:buNone/>
            </a:pPr>
            <a:r>
              <a:rPr lang="ru-RU" sz="1400" dirty="0"/>
              <a:t>ж) принять меры по обеспечению безопасного обращения с отходами производства и потребления, в первую очередь с чрезвычайно опасными и </a:t>
            </a:r>
            <a:r>
              <a:rPr lang="ru-RU" sz="1400" dirty="0" err="1"/>
              <a:t>высокоопасными</a:t>
            </a:r>
            <a:r>
              <a:rPr lang="ru-RU" sz="1400" dirty="0"/>
              <a:t> отходами (I и </a:t>
            </a:r>
            <a:r>
              <a:rPr lang="ru-RU" sz="1400" dirty="0" err="1"/>
              <a:t>II</a:t>
            </a:r>
            <a:r>
              <a:rPr lang="ru-RU" sz="1400" dirty="0"/>
              <a:t> класс опасности), предусматривающие в том числе:</a:t>
            </a:r>
          </a:p>
          <a:p>
            <a:pPr algn="just">
              <a:spcBef>
                <a:spcPts val="0"/>
              </a:spcBef>
              <a:buFont typeface="Arial" panose="020B0604020202020204" pitchFamily="34" charset="0"/>
              <a:buChar char="•"/>
            </a:pPr>
            <a:r>
              <a:rPr lang="ru-RU" sz="1400" dirty="0"/>
              <a:t>использование Государственной автоматизированной информационной системы «ЭРА-</a:t>
            </a:r>
            <a:r>
              <a:rPr lang="ru-RU" sz="1400" dirty="0" err="1"/>
              <a:t>ГЛОНАСС</a:t>
            </a:r>
            <a:r>
              <a:rPr lang="ru-RU" sz="1400" dirty="0"/>
              <a:t>» в целях получения, обработки и передачи навигационной информации при транспортировании отходов и опасных грузов, а также систем контроля приёма отходов на объектах, используемых для их обработки, обезвреживания, утилизации, размещения;</a:t>
            </a:r>
          </a:p>
          <a:p>
            <a:pPr algn="just">
              <a:spcBef>
                <a:spcPts val="0"/>
              </a:spcBef>
              <a:buFont typeface="Arial" panose="020B0604020202020204" pitchFamily="34" charset="0"/>
              <a:buChar char="•"/>
            </a:pPr>
            <a:r>
              <a:rPr lang="ru-RU" sz="1400" dirty="0"/>
              <a:t>повышение требований к обращению с отходами I и </a:t>
            </a:r>
            <a:r>
              <a:rPr lang="ru-RU" sz="1400" dirty="0" err="1"/>
              <a:t>II</a:t>
            </a:r>
            <a:r>
              <a:rPr lang="ru-RU" sz="1400" dirty="0"/>
              <a:t> класса опасности, обратив особое внимание на отходы животноводства;</a:t>
            </a:r>
          </a:p>
          <a:p>
            <a:pPr algn="just">
              <a:spcBef>
                <a:spcPts val="0"/>
              </a:spcBef>
              <a:buFont typeface="Arial" panose="020B0604020202020204" pitchFamily="34" charset="0"/>
              <a:buChar char="•"/>
            </a:pPr>
            <a:r>
              <a:rPr lang="ru-RU" sz="1400" dirty="0"/>
              <a:t>организацию вывоза отходов из труднодоступных районов;</a:t>
            </a:r>
          </a:p>
          <a:p>
            <a:pPr algn="just">
              <a:spcBef>
                <a:spcPts val="0"/>
              </a:spcBef>
              <a:buFont typeface="Arial" panose="020B0604020202020204" pitchFamily="34" charset="0"/>
              <a:buChar char="•"/>
            </a:pPr>
            <a:r>
              <a:rPr lang="ru-RU" sz="1400" dirty="0"/>
              <a:t>содействие строительству объектов, необходимых для обработки, обезвреживания, утилизации отходов и использующих наилучшие доступные технологии.</a:t>
            </a:r>
          </a:p>
          <a:p>
            <a:pPr marL="0" indent="0" algn="just">
              <a:spcBef>
                <a:spcPts val="0"/>
              </a:spcBef>
              <a:buNone/>
            </a:pPr>
            <a:r>
              <a:rPr lang="ru-RU" sz="1400" u="sng" dirty="0"/>
              <a:t>Срок исполнения – 1 декабря 2017 г.</a:t>
            </a:r>
          </a:p>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з) </a:t>
            </a:r>
          </a:p>
          <a:p>
            <a:pPr marL="0" indent="0" algn="just">
              <a:spcBef>
                <a:spcPts val="0"/>
              </a:spcBef>
              <a:buNone/>
            </a:pPr>
            <a:r>
              <a:rPr lang="ru-RU" sz="1400" dirty="0"/>
              <a:t>з) разработать при участии ведущих предпринимательских объединений и представить предложения:</a:t>
            </a:r>
          </a:p>
          <a:p>
            <a:pPr algn="just">
              <a:spcBef>
                <a:spcPts val="0"/>
              </a:spcBef>
            </a:pPr>
            <a:r>
              <a:rPr lang="ru-RU" sz="1400" dirty="0"/>
              <a:t>о применении «зелёных» финансовых инструментов российскими институтами развития и публичными компаниями;</a:t>
            </a:r>
          </a:p>
          <a:p>
            <a:pPr algn="just">
              <a:spcBef>
                <a:spcPts val="0"/>
              </a:spcBef>
            </a:pPr>
            <a:r>
              <a:rPr lang="ru-RU" sz="1400" dirty="0"/>
              <a:t>о стимулировании внедрения российскими институтами развития и организациями практики экологически устойчивого развития, о применении публичными компаниями, государственными организациями, корпорациями и компаниями с государственным участием добровольных механизмов экологической ответственности;</a:t>
            </a:r>
          </a:p>
          <a:p>
            <a:pPr algn="just">
              <a:spcBef>
                <a:spcPts val="0"/>
              </a:spcBef>
            </a:pPr>
            <a:r>
              <a:rPr lang="ru-RU" sz="1400" dirty="0"/>
              <a:t>о раскрытии публичными компаниями, государственными организациями, корпорациями и компаниями с государственным участием предусмотренной международными стандартами нефинансовой отчётности в области охраны окружающей среды и обеспечения экологической безопасности.</a:t>
            </a:r>
          </a:p>
          <a:p>
            <a:pPr marL="0" indent="0" algn="just">
              <a:spcBef>
                <a:spcPts val="0"/>
              </a:spcBef>
              <a:buNone/>
            </a:pPr>
            <a:r>
              <a:rPr lang="ru-RU" sz="1400" u="sng" dirty="0"/>
              <a:t>Срок исполнения – 1 мая 2017 г.</a:t>
            </a:r>
          </a:p>
          <a:p>
            <a:pPr marL="0" indent="0">
              <a:buNone/>
            </a:pP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28</a:t>
            </a:fld>
            <a:endParaRPr lang="ru-RU"/>
          </a:p>
        </p:txBody>
      </p:sp>
    </p:spTree>
    <p:extLst>
      <p:ext uri="{BB962C8B-B14F-4D97-AF65-F5344CB8AC3E}">
        <p14:creationId xmlns:p14="http://schemas.microsoft.com/office/powerpoint/2010/main" val="3822411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764704"/>
            <a:ext cx="8640960" cy="5832647"/>
          </a:xfrm>
        </p:spPr>
        <p:txBody>
          <a:bodyPr/>
          <a:lstStyle/>
          <a:p>
            <a:pPr marL="0" indent="0">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и) </a:t>
            </a:r>
          </a:p>
          <a:p>
            <a:pPr marL="0" indent="0">
              <a:spcBef>
                <a:spcPts val="0"/>
              </a:spcBef>
              <a:buNone/>
            </a:pPr>
            <a:r>
              <a:rPr lang="ru-RU" sz="1400" dirty="0"/>
              <a:t>и) представить предложения:</a:t>
            </a:r>
          </a:p>
          <a:p>
            <a:pPr algn="just">
              <a:spcBef>
                <a:spcPts val="0"/>
              </a:spcBef>
            </a:pPr>
            <a:r>
              <a:rPr lang="ru-RU" sz="1400" dirty="0"/>
              <a:t>о включении в федеральные государственные образовательные стандарты требований к освоению базовых знаний в области охраны окружающей среды и устойчивого развития, в том числе с учётом современных приоритетов мирового сообщества, прежде всего Повестки дня в области устойчивого развития на период до 2030 года, Парижского соглашения, принятого 12 декабря 2015 г., и обязательств Российской Федерации в области противодействия изменению климата и сохранения благоприятной окружающей среды;</a:t>
            </a:r>
          </a:p>
          <a:p>
            <a:pPr algn="just">
              <a:spcBef>
                <a:spcPts val="0"/>
              </a:spcBef>
            </a:pPr>
            <a:r>
              <a:rPr lang="ru-RU" sz="1400" dirty="0"/>
              <a:t>о целесообразности исключения обязательного регулирования процессов обращения со вскрышными и вмещающими горными породами, а также с хвостами обогащения, относящимися к отходам V класса опасности, предусмотрев обязанность </a:t>
            </a:r>
            <a:r>
              <a:rPr lang="ru-RU" sz="1400" dirty="0" err="1"/>
              <a:t>недропользователя</a:t>
            </a:r>
            <a:r>
              <a:rPr lang="ru-RU" sz="1400" dirty="0"/>
              <a:t> по их рекультивации или вовлечению в хозяйственный оборот.</a:t>
            </a:r>
            <a:endParaRPr lang="ru-RU" dirty="0"/>
          </a:p>
          <a:p>
            <a:pPr marL="0" indent="0">
              <a:spcBef>
                <a:spcPts val="0"/>
              </a:spcBef>
              <a:buNone/>
            </a:pPr>
            <a:r>
              <a:rPr lang="ru-RU" sz="1400" u="sng" dirty="0"/>
              <a:t>Срок исполнения – 1 сентября 2017 г.</a:t>
            </a:r>
          </a:p>
          <a:p>
            <a:pPr marL="0" indent="0">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п.2</a:t>
            </a:r>
            <a:r>
              <a:rPr lang="ru-RU" sz="1400" b="1" dirty="0">
                <a:solidFill>
                  <a:schemeClr val="accent2">
                    <a:lumMod val="60000"/>
                    <a:lumOff val="40000"/>
                  </a:schemeClr>
                </a:solidFill>
              </a:rPr>
              <a:t> а) б) в)</a:t>
            </a:r>
          </a:p>
          <a:p>
            <a:pPr marL="0" indent="0" algn="just">
              <a:spcBef>
                <a:spcPts val="0"/>
              </a:spcBef>
              <a:buNone/>
            </a:pPr>
            <a:r>
              <a:rPr lang="ru-RU" sz="1400" dirty="0"/>
              <a:t>2. </a:t>
            </a:r>
            <a:r>
              <a:rPr lang="ru-RU" sz="1400" b="1" dirty="0"/>
              <a:t>Правительству Российской Федерации </a:t>
            </a:r>
            <a:r>
              <a:rPr lang="ru-RU" sz="1400" dirty="0"/>
              <a:t>подготовить совместно с </a:t>
            </a:r>
            <a:r>
              <a:rPr lang="ru-RU" sz="1400" b="1" dirty="0"/>
              <a:t>заинтересованными органами исполнительной власти субъектов Российской Федерации </a:t>
            </a:r>
            <a:r>
              <a:rPr lang="ru-RU" sz="1400" dirty="0"/>
              <a:t>и представить предложения:</a:t>
            </a:r>
          </a:p>
          <a:p>
            <a:pPr marL="0" indent="0" algn="just">
              <a:spcBef>
                <a:spcPts val="0"/>
              </a:spcBef>
              <a:buNone/>
            </a:pPr>
            <a:r>
              <a:rPr lang="ru-RU" sz="1400" dirty="0"/>
              <a:t>а) по разработке нормативов качества окружающей среды с учётом оценки рисков причинения вреда здоровью человека на основе санитарных норм и правил, а также с учётом качества отдельных компонентов природной среды исходя из природного фонового состояния территорий и акваторий;</a:t>
            </a:r>
          </a:p>
          <a:p>
            <a:pPr marL="0" indent="0" algn="just">
              <a:spcBef>
                <a:spcPts val="0"/>
              </a:spcBef>
              <a:buNone/>
            </a:pPr>
            <a:r>
              <a:rPr lang="ru-RU" sz="1400" dirty="0"/>
              <a:t>б) по разработке порядка определения и установления нормативов качества почв и земель в зависимости от их природных особенностей, целевого назначения и величины предельных остаточных концентраций загрязняющих веществ в целях восстановления свойств почв исходя из географических, геологических, гидрогеологических особенностей их формирования и природного фонового состояния территорий и акваторий;</a:t>
            </a:r>
          </a:p>
          <a:p>
            <a:pPr marL="0" indent="0" algn="just">
              <a:spcBef>
                <a:spcPts val="0"/>
              </a:spcBef>
              <a:buNone/>
            </a:pPr>
            <a:r>
              <a:rPr lang="ru-RU" sz="1400" dirty="0"/>
              <a:t>в) по организации обучения сотрудников органов исполнительной власти субъектов Российской Федерации и взаимодействия по вопросам перехода на использование наилучших доступных технологий.</a:t>
            </a:r>
          </a:p>
          <a:p>
            <a:pPr marL="0" indent="0" algn="just">
              <a:spcBef>
                <a:spcPts val="0"/>
              </a:spcBef>
              <a:buNone/>
            </a:pPr>
            <a:r>
              <a:rPr lang="ru-RU" sz="1400" u="sng" dirty="0"/>
              <a:t>Срок исполнения – 1 мая 2017 г.</a:t>
            </a:r>
          </a:p>
          <a:p>
            <a:pPr marL="0" indent="0">
              <a:spcBef>
                <a:spcPts val="0"/>
              </a:spcBef>
              <a:buNone/>
            </a:pPr>
            <a:endParaRPr lang="ru-RU" sz="1400" dirty="0"/>
          </a:p>
          <a:p>
            <a:pPr marL="0" indent="0">
              <a:spcBef>
                <a:spcPts val="0"/>
              </a:spcBef>
              <a:buNone/>
            </a:pPr>
            <a:endParaRPr lang="ru-RU" sz="1400"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29</a:t>
            </a:fld>
            <a:endParaRPr lang="ru-RU"/>
          </a:p>
        </p:txBody>
      </p:sp>
    </p:spTree>
    <p:extLst>
      <p:ext uri="{BB962C8B-B14F-4D97-AF65-F5344CB8AC3E}">
        <p14:creationId xmlns:p14="http://schemas.microsoft.com/office/powerpoint/2010/main" val="46399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DSC_7705famil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100" y="1557338"/>
            <a:ext cx="4564063" cy="1800225"/>
          </a:xfrm>
          <a:prstGeom prst="rect">
            <a:avLst/>
          </a:prstGeom>
          <a:noFill/>
          <a:ln w="9525">
            <a:noFill/>
            <a:miter lim="800000"/>
            <a:headEnd/>
            <a:tailEnd/>
          </a:ln>
        </p:spPr>
      </p:pic>
      <p:sp>
        <p:nvSpPr>
          <p:cNvPr id="8195" name="Text Box 1"/>
          <p:cNvSpPr txBox="1">
            <a:spLocks noChangeArrowheads="1"/>
          </p:cNvSpPr>
          <p:nvPr/>
        </p:nvSpPr>
        <p:spPr bwMode="auto">
          <a:xfrm>
            <a:off x="457200" y="981075"/>
            <a:ext cx="8229600" cy="722313"/>
          </a:xfrm>
          <a:prstGeom prst="rect">
            <a:avLst/>
          </a:prstGeom>
          <a:noFill/>
          <a:ln w="9525">
            <a:noFill/>
            <a:round/>
            <a:headEnd/>
            <a:tailEnd/>
          </a:ln>
        </p:spPr>
        <p:txBody>
          <a:bodyPr lIns="0" rIns="0" bIns="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p:txBody>
      </p:sp>
      <p:sp>
        <p:nvSpPr>
          <p:cNvPr id="8196" name="Text Box 3"/>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DE46DA8-8E4B-453B-81BF-9E765F650A5B}" type="slidenum">
              <a:rPr lang="ru-RU" sz="1200">
                <a:solidFill>
                  <a:srgbClr val="045C75"/>
                </a:solidFill>
                <a:latin typeface="Constantia"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ru-RU" sz="1200">
              <a:solidFill>
                <a:srgbClr val="045C75"/>
              </a:solidFill>
              <a:latin typeface="Constantia" pitchFamily="18" charset="0"/>
            </a:endParaRPr>
          </a:p>
        </p:txBody>
      </p:sp>
      <p:sp>
        <p:nvSpPr>
          <p:cNvPr id="8197" name="Rectangle 5"/>
          <p:cNvSpPr>
            <a:spLocks noChangeArrowheads="1"/>
          </p:cNvSpPr>
          <p:nvPr/>
        </p:nvSpPr>
        <p:spPr bwMode="auto">
          <a:xfrm>
            <a:off x="323850" y="1201738"/>
            <a:ext cx="4032250" cy="1970087"/>
          </a:xfrm>
          <a:prstGeom prst="rect">
            <a:avLst/>
          </a:prstGeom>
          <a:noFill/>
          <a:ln w="9525">
            <a:noFill/>
            <a:miter lim="800000"/>
            <a:headEnd/>
            <a:tailEnd/>
          </a:ln>
        </p:spPr>
        <p:txBody>
          <a:bodyPr anchor="ctr">
            <a:spAutoFit/>
          </a:bodyPr>
          <a:lstStyle/>
          <a:p>
            <a:pPr eaLnBrk="0" hangingPunct="0"/>
            <a:endParaRPr lang="ru-RU" sz="2200">
              <a:latin typeface="Constantia" pitchFamily="18" charset="0"/>
              <a:ea typeface="Times New Roman" pitchFamily="18" charset="0"/>
            </a:endParaRPr>
          </a:p>
          <a:p>
            <a:pPr eaLnBrk="0" hangingPunct="0"/>
            <a:r>
              <a:rPr lang="ru-RU" sz="2000">
                <a:latin typeface="Constantia" pitchFamily="18" charset="0"/>
                <a:ea typeface="Times New Roman" pitchFamily="18" charset="0"/>
              </a:rPr>
              <a:t>В июне 2012 года состоялась крупнейшая в истории ООН Всемирная Конференция по устойчивому развитию «Рио +20».</a:t>
            </a:r>
          </a:p>
        </p:txBody>
      </p:sp>
      <p:sp>
        <p:nvSpPr>
          <p:cNvPr id="8198" name="Прямоугольник 6"/>
          <p:cNvSpPr>
            <a:spLocks noChangeArrowheads="1"/>
          </p:cNvSpPr>
          <p:nvPr/>
        </p:nvSpPr>
        <p:spPr bwMode="auto">
          <a:xfrm>
            <a:off x="395288" y="3365500"/>
            <a:ext cx="8353425" cy="3232150"/>
          </a:xfrm>
          <a:prstGeom prst="rect">
            <a:avLst/>
          </a:prstGeom>
          <a:noFill/>
          <a:ln w="9525">
            <a:noFill/>
            <a:miter lim="800000"/>
            <a:headEnd/>
            <a:tailEnd/>
          </a:ln>
        </p:spPr>
        <p:txBody>
          <a:bodyPr>
            <a:spAutoFit/>
          </a:bodyPr>
          <a:lstStyle/>
          <a:p>
            <a:pPr eaLnBrk="0" hangingPunct="0"/>
            <a:r>
              <a:rPr lang="ru-RU" sz="1700" b="1">
                <a:latin typeface="Constantia" pitchFamily="18" charset="0"/>
                <a:cs typeface="Times New Roman" pitchFamily="18" charset="0"/>
              </a:rPr>
              <a:t>Итоговый документ конференции «Будущее, которого мы хотим»:</a:t>
            </a:r>
          </a:p>
          <a:p>
            <a:pPr eaLnBrk="0" hangingPunct="0"/>
            <a:r>
              <a:rPr lang="ru-RU" sz="1700">
                <a:latin typeface="Constantia" pitchFamily="18" charset="0"/>
                <a:cs typeface="Times New Roman" pitchFamily="18" charset="0"/>
              </a:rPr>
              <a:t>«…п.1 Международное сообщество подтвердило приверженность курсу на устойчивое развитие и на обеспечение построения экономически, социально и экологически устойчивого будущего для нашей планеты и для нынешнего и будущих поколений.</a:t>
            </a:r>
          </a:p>
          <a:p>
            <a:pPr eaLnBrk="0" hangingPunct="0"/>
            <a:r>
              <a:rPr lang="ru-RU" sz="1700">
                <a:latin typeface="Constantia" pitchFamily="18" charset="0"/>
                <a:cs typeface="Times New Roman" pitchFamily="18" charset="0"/>
              </a:rPr>
              <a:t>…п.6 Центральное место в усилиях по обеспечению устойчивого развития должна занимать </a:t>
            </a:r>
            <a:r>
              <a:rPr lang="ru-RU" sz="1700" b="1">
                <a:latin typeface="Constantia" pitchFamily="18" charset="0"/>
                <a:cs typeface="Times New Roman" pitchFamily="18" charset="0"/>
              </a:rPr>
              <a:t>забота о людях.</a:t>
            </a:r>
          </a:p>
          <a:p>
            <a:pPr eaLnBrk="0" hangingPunct="0"/>
            <a:r>
              <a:rPr lang="ru-RU" sz="1700">
                <a:latin typeface="Constantia" pitchFamily="18" charset="0"/>
                <a:cs typeface="Times New Roman" pitchFamily="18" charset="0"/>
              </a:rPr>
              <a:t>… п.56 «Зеленая» экономика должна содействовать ликвидации нищеты, а также поступательному экономическому росту, способствуя социальной интеграции, </a:t>
            </a:r>
            <a:r>
              <a:rPr lang="ru-RU" sz="1700" b="1">
                <a:latin typeface="Constantia" pitchFamily="18" charset="0"/>
                <a:cs typeface="Times New Roman" pitchFamily="18" charset="0"/>
              </a:rPr>
              <a:t>улучшению благосостояния человека </a:t>
            </a:r>
            <a:r>
              <a:rPr lang="ru-RU" sz="1700">
                <a:latin typeface="Constantia" pitchFamily="18" charset="0"/>
                <a:cs typeface="Times New Roman" pitchFamily="18" charset="0"/>
              </a:rPr>
              <a:t>и созданию возможностей для занятости и достойной работы для всех, и при этом обеспечивать нормальное функционирование экосистем планеты».</a:t>
            </a:r>
            <a:endParaRPr lang="ru-RU" sz="1700">
              <a:latin typeface="Constantia" pitchFamily="18" charset="0"/>
            </a:endParaRPr>
          </a:p>
        </p:txBody>
      </p:sp>
      <p:sp>
        <p:nvSpPr>
          <p:cNvPr id="7" name="Номер слайда 6"/>
          <p:cNvSpPr>
            <a:spLocks noGrp="1"/>
          </p:cNvSpPr>
          <p:nvPr>
            <p:ph type="sldNum" sz="quarter" idx="12"/>
          </p:nvPr>
        </p:nvSpPr>
        <p:spPr/>
        <p:txBody>
          <a:bodyPr/>
          <a:lstStyle/>
          <a:p>
            <a:pPr>
              <a:defRPr/>
            </a:pPr>
            <a:fld id="{3CCCBB30-DAF2-46A8-82BB-9968A0D2705C}" type="slidenum">
              <a:rPr lang="ru-RU"/>
              <a:pPr>
                <a:defRPr/>
              </a:pPr>
              <a:t>3</a:t>
            </a:fld>
            <a:endParaRPr lang="ru-RU"/>
          </a:p>
        </p:txBody>
      </p:sp>
      <p:sp>
        <p:nvSpPr>
          <p:cNvPr id="8200" name="Прямоугольник 8"/>
          <p:cNvSpPr>
            <a:spLocks noChangeArrowheads="1"/>
          </p:cNvSpPr>
          <p:nvPr/>
        </p:nvSpPr>
        <p:spPr bwMode="auto">
          <a:xfrm>
            <a:off x="395288" y="765175"/>
            <a:ext cx="8748712" cy="862013"/>
          </a:xfrm>
          <a:prstGeom prst="rect">
            <a:avLst/>
          </a:prstGeom>
          <a:noFill/>
          <a:ln w="9525">
            <a:noFill/>
            <a:miter lim="800000"/>
            <a:headEnd/>
            <a:tailEnd/>
          </a:ln>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a:solidFill>
                  <a:srgbClr val="04617B"/>
                </a:solidFill>
                <a:latin typeface="Constantia" pitchFamily="18" charset="0"/>
              </a:rPr>
              <a:t>Новые взгляды на развитие</a:t>
            </a:r>
            <a:br>
              <a:rPr lang="ru-RU" b="1">
                <a:solidFill>
                  <a:srgbClr val="04617B"/>
                </a:solidFill>
                <a:latin typeface="Calibri" pitchFamily="34" charset="0"/>
              </a:rPr>
            </a:br>
            <a:endParaRPr lang="ru-RU" b="1">
              <a:solidFill>
                <a:srgbClr val="04617B"/>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764704"/>
            <a:ext cx="8568952" cy="5904655"/>
          </a:xfrm>
        </p:spPr>
        <p:txBody>
          <a:bodyPr/>
          <a:lstStyle/>
          <a:p>
            <a:pPr marL="0" indent="0" algn="just">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п.3</a:t>
            </a:r>
            <a:endParaRPr lang="ru-RU" sz="1400" b="1" dirty="0">
              <a:solidFill>
                <a:schemeClr val="accent2">
                  <a:lumMod val="60000"/>
                  <a:lumOff val="40000"/>
                </a:schemeClr>
              </a:solidFill>
            </a:endParaRPr>
          </a:p>
          <a:p>
            <a:pPr marL="0" indent="0" algn="just">
              <a:buNone/>
            </a:pPr>
            <a:r>
              <a:rPr lang="ru-RU" sz="1400" dirty="0"/>
              <a:t>3. </a:t>
            </a:r>
            <a:r>
              <a:rPr lang="ru-RU" sz="1400" b="1" dirty="0"/>
              <a:t>Генеральной прокуратуре Российской Федерации </a:t>
            </a:r>
            <a:r>
              <a:rPr lang="ru-RU" sz="1400" dirty="0"/>
              <a:t>провести проверку соблюдения положений законодательства Российской Федерации в части, касающейся безопасного обращения с отходами I и </a:t>
            </a:r>
            <a:r>
              <a:rPr lang="ru-RU" sz="1400" dirty="0" err="1"/>
              <a:t>II</a:t>
            </a:r>
            <a:r>
              <a:rPr lang="ru-RU" sz="1400" dirty="0"/>
              <a:t> класса опасности.</a:t>
            </a:r>
          </a:p>
          <a:p>
            <a:pPr marL="0" indent="0" algn="just">
              <a:buNone/>
            </a:pPr>
            <a:r>
              <a:rPr lang="ru-RU" sz="1400" u="sng" dirty="0"/>
              <a:t>Срок  исполнения – 1 июля 2017 г.</a:t>
            </a:r>
          </a:p>
          <a:p>
            <a:pPr marL="0" indent="0" algn="just">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п.4</a:t>
            </a:r>
            <a:r>
              <a:rPr lang="ru-RU" sz="1400" b="1" dirty="0">
                <a:solidFill>
                  <a:schemeClr val="accent2">
                    <a:lumMod val="60000"/>
                    <a:lumOff val="40000"/>
                  </a:schemeClr>
                </a:solidFill>
              </a:rPr>
              <a:t> </a:t>
            </a:r>
          </a:p>
          <a:p>
            <a:pPr marL="0" indent="0" algn="just">
              <a:buNone/>
            </a:pPr>
            <a:r>
              <a:rPr lang="ru-RU" sz="1400" dirty="0"/>
              <a:t>4. Предложить </a:t>
            </a:r>
            <a:r>
              <a:rPr lang="ru-RU" sz="1400" b="1" dirty="0"/>
              <a:t>Верховному Суду Российской Федерации </a:t>
            </a:r>
            <a:r>
              <a:rPr lang="ru-RU" sz="1400" dirty="0"/>
              <a:t>провести работу по обобщению судебной практики в части, касающейся применения норм законодательства в области охраны окружающей среды, и выработать рекомендации для нижестоящих судов относительно унификации применения норм в этой области.</a:t>
            </a:r>
          </a:p>
          <a:p>
            <a:pPr marL="0" indent="0" algn="just">
              <a:buNone/>
            </a:pPr>
            <a:r>
              <a:rPr lang="ru-RU" sz="1400" u="sng" dirty="0"/>
              <a:t>Срок исполнения </a:t>
            </a:r>
            <a:r>
              <a:rPr lang="ru-RU" sz="1400" dirty="0"/>
              <a:t>– 1 июня 2017 г.</a:t>
            </a:r>
          </a:p>
          <a:p>
            <a:pPr marL="0" indent="0" algn="just">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п.5</a:t>
            </a:r>
            <a:r>
              <a:rPr lang="ru-RU" sz="1400" b="1" dirty="0">
                <a:solidFill>
                  <a:schemeClr val="accent2">
                    <a:lumMod val="60000"/>
                    <a:lumOff val="40000"/>
                  </a:schemeClr>
                </a:solidFill>
              </a:rPr>
              <a:t> а) </a:t>
            </a:r>
          </a:p>
          <a:p>
            <a:pPr marL="0" indent="0" algn="just">
              <a:buNone/>
            </a:pPr>
            <a:r>
              <a:rPr lang="ru-RU" sz="1400" dirty="0"/>
              <a:t>5. Рекомендовать </a:t>
            </a:r>
            <a:r>
              <a:rPr lang="ru-RU" sz="1400" b="1" dirty="0"/>
              <a:t>органам исполнительной власти субъектов Российской Федерации</a:t>
            </a:r>
            <a:r>
              <a:rPr lang="ru-RU" sz="1400" dirty="0"/>
              <a:t>:</a:t>
            </a:r>
          </a:p>
          <a:p>
            <a:pPr marL="0" indent="0" algn="just">
              <a:buNone/>
            </a:pPr>
            <a:r>
              <a:rPr lang="ru-RU" sz="1400" dirty="0"/>
              <a:t>а) реализовать меры по стимулированию использования экологически чистого транспорта в целях снижения выбросов вредных веществ при эксплуатации транспортных средств в населённых пунктах с высоким уровнем загрязнения атмосферного воздуха, включая создание необходимой инфраструктуры, обеспечение приоритетного движения и парковки экологически чистого транспорта, внедрение современных систем управления пассажирским транспортом.</a:t>
            </a:r>
          </a:p>
          <a:p>
            <a:pPr marL="0" indent="0" algn="just">
              <a:buNone/>
            </a:pPr>
            <a:r>
              <a:rPr lang="ru-RU" sz="1400" u="sng" dirty="0"/>
              <a:t>Срок исполнения – 1 июля 2017 г.</a:t>
            </a:r>
          </a:p>
          <a:p>
            <a:pPr marL="0" indent="0" algn="just">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п.5</a:t>
            </a:r>
            <a:r>
              <a:rPr lang="ru-RU" sz="1400" b="1" dirty="0">
                <a:solidFill>
                  <a:schemeClr val="accent2">
                    <a:lumMod val="60000"/>
                    <a:lumOff val="40000"/>
                  </a:schemeClr>
                </a:solidFill>
              </a:rPr>
              <a:t> б) </a:t>
            </a:r>
          </a:p>
          <a:p>
            <a:pPr marL="0" indent="0" algn="just">
              <a:buNone/>
            </a:pPr>
            <a:r>
              <a:rPr lang="ru-RU" sz="1400" dirty="0"/>
              <a:t>б) оказывать поддержку волонтёрской деятельности и реализации других гражданских инициатив, направленных на решение экологических проблем регионов.</a:t>
            </a:r>
          </a:p>
          <a:p>
            <a:pPr marL="0" indent="0" algn="just">
              <a:buNone/>
            </a:pPr>
            <a:r>
              <a:rPr lang="ru-RU" sz="1400" u="sng" dirty="0"/>
              <a:t>Срок исполнения – 1 декабря 2017 г.</a:t>
            </a:r>
          </a:p>
          <a:p>
            <a:pPr marL="0" indent="0" algn="just">
              <a:spcBef>
                <a:spcPts val="1200"/>
              </a:spcBef>
              <a:buNone/>
            </a:pPr>
            <a:r>
              <a:rPr lang="ru-RU" sz="1400" i="1" u="sng" dirty="0"/>
              <a:t>Источник</a:t>
            </a:r>
            <a:r>
              <a:rPr lang="ru-RU" sz="1400" i="1" dirty="0"/>
              <a:t>: </a:t>
            </a:r>
            <a:r>
              <a:rPr lang="en-US" sz="1400" dirty="0"/>
              <a:t>http://kremlin.ru/acts/assignments/orders/53775</a:t>
            </a:r>
            <a:endParaRPr lang="ru-RU" sz="1400"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30</a:t>
            </a:fld>
            <a:endParaRPr lang="ru-RU"/>
          </a:p>
        </p:txBody>
      </p:sp>
    </p:spTree>
    <p:extLst>
      <p:ext uri="{BB962C8B-B14F-4D97-AF65-F5344CB8AC3E}">
        <p14:creationId xmlns:p14="http://schemas.microsoft.com/office/powerpoint/2010/main" val="256622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935163"/>
            <a:ext cx="8507288" cy="4389437"/>
          </a:xfrm>
        </p:spPr>
        <p:txBody>
          <a:bodyPr/>
          <a:lstStyle/>
          <a:p>
            <a:pPr marL="0" indent="0" algn="ctr">
              <a:lnSpc>
                <a:spcPct val="90000"/>
              </a:lnSpc>
              <a:spcBef>
                <a:spcPts val="1200"/>
              </a:spcBef>
              <a:buNone/>
              <a:defRPr/>
            </a:pPr>
            <a:r>
              <a:rPr lang="ru-RU" altLang="ru-RU" sz="4400" b="1">
                <a:solidFill>
                  <a:srgbClr val="04617B"/>
                </a:solidFill>
                <a:latin typeface="Constantia" pitchFamily="18" charset="0"/>
              </a:rPr>
              <a:t>Благодарю </a:t>
            </a:r>
            <a:r>
              <a:rPr lang="ru-RU" altLang="ru-RU" sz="4400" b="1" dirty="0">
                <a:solidFill>
                  <a:srgbClr val="04617B"/>
                </a:solidFill>
                <a:latin typeface="Constantia" pitchFamily="18" charset="0"/>
              </a:rPr>
              <a:t>за внимание!</a:t>
            </a:r>
          </a:p>
          <a:p>
            <a:pPr marL="0" indent="0" algn="ctr">
              <a:lnSpc>
                <a:spcPct val="90000"/>
              </a:lnSpc>
              <a:spcBef>
                <a:spcPts val="1200"/>
              </a:spcBef>
              <a:buNone/>
              <a:defRPr/>
            </a:pPr>
            <a:endParaRPr lang="ru-RU" altLang="ru-RU" sz="4400" b="1" dirty="0">
              <a:solidFill>
                <a:srgbClr val="04617B"/>
              </a:solidFill>
              <a:latin typeface="Constantia" pitchFamily="18" charset="0"/>
            </a:endParaRPr>
          </a:p>
          <a:p>
            <a:pPr marL="0" indent="0" algn="ctr">
              <a:lnSpc>
                <a:spcPct val="90000"/>
              </a:lnSpc>
              <a:spcBef>
                <a:spcPts val="600"/>
              </a:spcBef>
              <a:buNone/>
              <a:defRPr/>
            </a:pPr>
            <a:r>
              <a:rPr lang="en-US" sz="2400" b="1" dirty="0">
                <a:solidFill>
                  <a:schemeClr val="accent2">
                    <a:lumMod val="75000"/>
                  </a:schemeClr>
                </a:solidFill>
                <a:latin typeface="Arial" pitchFamily="34" charset="0"/>
                <a:cs typeface="Arial" pitchFamily="34" charset="0"/>
              </a:rPr>
              <a:t>E-mail</a:t>
            </a:r>
            <a:r>
              <a:rPr lang="ru-RU" sz="2400" b="1" dirty="0">
                <a:solidFill>
                  <a:schemeClr val="accent2">
                    <a:lumMod val="75000"/>
                  </a:schemeClr>
                </a:solidFill>
                <a:latin typeface="Arial" pitchFamily="34" charset="0"/>
                <a:cs typeface="Arial" pitchFamily="34" charset="0"/>
              </a:rPr>
              <a:t>:</a:t>
            </a:r>
            <a:r>
              <a:rPr lang="en-US" sz="2400" b="1" dirty="0">
                <a:solidFill>
                  <a:schemeClr val="accent2">
                    <a:lumMod val="75000"/>
                  </a:schemeClr>
                </a:solidFill>
                <a:latin typeface="Arial" pitchFamily="34" charset="0"/>
                <a:cs typeface="Arial" pitchFamily="34" charset="0"/>
              </a:rPr>
              <a:t> info@nipik.ru</a:t>
            </a:r>
            <a:r>
              <a:rPr lang="ru-RU" sz="2400" b="1" dirty="0">
                <a:solidFill>
                  <a:schemeClr val="accent2">
                    <a:lumMod val="75000"/>
                  </a:schemeClr>
                </a:solidFill>
                <a:latin typeface="Arial" pitchFamily="34" charset="0"/>
                <a:cs typeface="Arial" pitchFamily="34" charset="0"/>
              </a:rPr>
              <a:t>, </a:t>
            </a:r>
            <a:r>
              <a:rPr lang="en-US" sz="2400" b="1" dirty="0">
                <a:solidFill>
                  <a:schemeClr val="accent2">
                    <a:lumMod val="75000"/>
                  </a:schemeClr>
                </a:solidFill>
                <a:latin typeface="Arial" pitchFamily="34" charset="0"/>
                <a:cs typeface="Arial" pitchFamily="34" charset="0"/>
              </a:rPr>
              <a:t>info@nppkad.ru</a:t>
            </a:r>
            <a:r>
              <a:rPr lang="ru-RU" sz="2400" b="1" dirty="0">
                <a:solidFill>
                  <a:schemeClr val="accent2">
                    <a:lumMod val="75000"/>
                  </a:schemeClr>
                </a:solidFill>
                <a:latin typeface="Arial" pitchFamily="34" charset="0"/>
                <a:cs typeface="Arial" pitchFamily="34" charset="0"/>
              </a:rPr>
              <a:t>, </a:t>
            </a:r>
            <a:r>
              <a:rPr lang="en-US" sz="2400" b="1" dirty="0">
                <a:solidFill>
                  <a:schemeClr val="accent2">
                    <a:lumMod val="75000"/>
                  </a:schemeClr>
                </a:solidFill>
                <a:latin typeface="Arial" pitchFamily="34" charset="0"/>
                <a:cs typeface="Arial" pitchFamily="34" charset="0"/>
              </a:rPr>
              <a:t>info@group-rc.ru</a:t>
            </a:r>
          </a:p>
          <a:p>
            <a:pPr marL="0" indent="0" algn="ctr">
              <a:lnSpc>
                <a:spcPct val="90000"/>
              </a:lnSpc>
              <a:spcBef>
                <a:spcPts val="1200"/>
              </a:spcBef>
              <a:buNone/>
              <a:defRPr/>
            </a:pPr>
            <a:r>
              <a:rPr lang="en-US" sz="2400" b="1" dirty="0">
                <a:solidFill>
                  <a:schemeClr val="accent2">
                    <a:lumMod val="75000"/>
                  </a:schemeClr>
                </a:solidFill>
                <a:latin typeface="Arial" pitchFamily="34" charset="0"/>
                <a:cs typeface="Arial" pitchFamily="34" charset="0"/>
              </a:rPr>
              <a:t>www.nipik.ru</a:t>
            </a:r>
            <a:r>
              <a:rPr lang="ru-RU" sz="2400" b="1" dirty="0">
                <a:solidFill>
                  <a:schemeClr val="accent2">
                    <a:lumMod val="75000"/>
                  </a:schemeClr>
                </a:solidFill>
                <a:latin typeface="Arial" pitchFamily="34" charset="0"/>
                <a:cs typeface="Arial" pitchFamily="34" charset="0"/>
              </a:rPr>
              <a:t>,  </a:t>
            </a:r>
            <a:r>
              <a:rPr lang="en-US" sz="2400" b="1" dirty="0">
                <a:solidFill>
                  <a:schemeClr val="accent2">
                    <a:lumMod val="75000"/>
                  </a:schemeClr>
                </a:solidFill>
                <a:latin typeface="Arial" pitchFamily="34" charset="0"/>
                <a:cs typeface="Arial" pitchFamily="34" charset="0"/>
              </a:rPr>
              <a:t>www.nppkad.ru</a:t>
            </a:r>
            <a:r>
              <a:rPr lang="ru-RU" sz="2400" b="1" dirty="0">
                <a:solidFill>
                  <a:schemeClr val="accent2">
                    <a:lumMod val="75000"/>
                  </a:schemeClr>
                </a:solidFill>
                <a:latin typeface="Arial" pitchFamily="34" charset="0"/>
                <a:cs typeface="Arial" pitchFamily="34" charset="0"/>
              </a:rPr>
              <a:t>, </a:t>
            </a:r>
            <a:r>
              <a:rPr lang="en-US" sz="2400" b="1" dirty="0">
                <a:solidFill>
                  <a:schemeClr val="accent2">
                    <a:lumMod val="75000"/>
                  </a:schemeClr>
                </a:solidFill>
                <a:latin typeface="Arial" pitchFamily="34" charset="0"/>
                <a:cs typeface="Arial" pitchFamily="34" charset="0"/>
              </a:rPr>
              <a:t>www.ntc-rik.ru</a:t>
            </a:r>
          </a:p>
          <a:p>
            <a:pPr algn="ctr">
              <a:lnSpc>
                <a:spcPct val="90000"/>
              </a:lnSpc>
              <a:spcBef>
                <a:spcPts val="650"/>
              </a:spcBef>
              <a:defRPr/>
            </a:pPr>
            <a:endParaRPr lang="ru-RU" sz="2400" b="1" i="1" dirty="0">
              <a:solidFill>
                <a:schemeClr val="accent2">
                  <a:lumMod val="75000"/>
                </a:schemeClr>
              </a:solidFill>
              <a:latin typeface="Arial" pitchFamily="34" charset="0"/>
              <a:cs typeface="Arial" pitchFamily="34" charset="0"/>
            </a:endParaRPr>
          </a:p>
          <a:p>
            <a:pPr marL="0" indent="0" algn="ctr">
              <a:lnSpc>
                <a:spcPct val="90000"/>
              </a:lnSpc>
              <a:spcBef>
                <a:spcPts val="650"/>
              </a:spcBef>
              <a:buNone/>
              <a:defRPr/>
            </a:pPr>
            <a:r>
              <a:rPr lang="ru-RU" sz="2400" b="1" i="1" dirty="0">
                <a:solidFill>
                  <a:schemeClr val="accent2">
                    <a:lumMod val="75000"/>
                  </a:schemeClr>
                </a:solidFill>
                <a:latin typeface="Arial" pitchFamily="34" charset="0"/>
                <a:cs typeface="Arial" pitchFamily="34" charset="0"/>
              </a:rPr>
              <a:t>150043, г. Ярославль, ул. Р. Люксембург, 22 </a:t>
            </a:r>
          </a:p>
          <a:p>
            <a:pPr marL="0" indent="0" algn="ctr">
              <a:lnSpc>
                <a:spcPct val="90000"/>
              </a:lnSpc>
              <a:spcBef>
                <a:spcPts val="650"/>
              </a:spcBef>
              <a:buNone/>
              <a:defRPr/>
            </a:pPr>
            <a:endParaRPr lang="ru-RU" sz="2400" b="1" i="1" dirty="0">
              <a:solidFill>
                <a:schemeClr val="accent2">
                  <a:lumMod val="75000"/>
                </a:schemeClr>
              </a:solidFill>
              <a:latin typeface="Arial" pitchFamily="34" charset="0"/>
              <a:cs typeface="Arial" pitchFamily="34" charset="0"/>
            </a:endParaRPr>
          </a:p>
          <a:p>
            <a:pPr marL="0" indent="0" algn="ctr">
              <a:lnSpc>
                <a:spcPct val="90000"/>
              </a:lnSpc>
              <a:spcBef>
                <a:spcPts val="650"/>
              </a:spcBef>
              <a:buNone/>
              <a:defRPr/>
            </a:pPr>
            <a:r>
              <a:rPr lang="ru-RU" sz="2400" b="1" i="1" dirty="0">
                <a:solidFill>
                  <a:schemeClr val="accent2">
                    <a:lumMod val="75000"/>
                  </a:schemeClr>
                </a:solidFill>
                <a:latin typeface="Arial" pitchFamily="34" charset="0"/>
                <a:cs typeface="Arial" pitchFamily="34" charset="0"/>
              </a:rPr>
              <a:t>тел./факс 75-76-46, 75-19-79, 75-19-83</a:t>
            </a:r>
          </a:p>
          <a:p>
            <a:pPr marL="0" indent="0">
              <a:buNone/>
            </a:pP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31</a:t>
            </a:fld>
            <a:endParaRPr lang="ru-RU"/>
          </a:p>
        </p:txBody>
      </p:sp>
    </p:spTree>
    <p:extLst>
      <p:ext uri="{BB962C8B-B14F-4D97-AF65-F5344CB8AC3E}">
        <p14:creationId xmlns:p14="http://schemas.microsoft.com/office/powerpoint/2010/main" val="6200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sp>
        <p:nvSpPr>
          <p:cNvPr id="10243" name="Rectangle 445"/>
          <p:cNvSpPr>
            <a:spLocks noChangeArrowheads="1"/>
          </p:cNvSpPr>
          <p:nvPr/>
        </p:nvSpPr>
        <p:spPr bwMode="auto">
          <a:xfrm>
            <a:off x="0" y="624840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10244" name="Picture 2"/>
          <p:cNvPicPr>
            <a:picLocks noChangeAspect="1" noChangeArrowheads="1"/>
          </p:cNvPicPr>
          <p:nvPr/>
        </p:nvPicPr>
        <p:blipFill>
          <a:blip r:embed="rId2" cstate="print"/>
          <a:srcRect/>
          <a:stretch>
            <a:fillRect/>
          </a:stretch>
        </p:blipFill>
        <p:spPr bwMode="auto">
          <a:xfrm>
            <a:off x="539750" y="804863"/>
            <a:ext cx="8534400" cy="5719762"/>
          </a:xfrm>
          <a:prstGeom prst="rect">
            <a:avLst/>
          </a:prstGeom>
          <a:noFill/>
          <a:ln w="9525">
            <a:noFill/>
            <a:miter lim="800000"/>
            <a:headEnd/>
            <a:tailEnd/>
          </a:ln>
        </p:spPr>
      </p:pic>
      <p:sp>
        <p:nvSpPr>
          <p:cNvPr id="446" name="Номер слайда 445"/>
          <p:cNvSpPr>
            <a:spLocks noGrp="1"/>
          </p:cNvSpPr>
          <p:nvPr>
            <p:ph type="sldNum" sz="quarter" idx="12"/>
          </p:nvPr>
        </p:nvSpPr>
        <p:spPr/>
        <p:txBody>
          <a:bodyPr/>
          <a:lstStyle/>
          <a:p>
            <a:pPr>
              <a:defRPr/>
            </a:pPr>
            <a:fld id="{2255A4EA-E290-4AB7-9674-8896B457EF97}" type="slidenum">
              <a:rPr lang="ru-RU"/>
              <a:pPr>
                <a:defRPr/>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BE17F4A-7651-4363-A532-A18425EEB61C}" type="slidenum">
              <a:rPr lang="ru-RU"/>
              <a:pPr>
                <a:defRPr/>
              </a:pPr>
              <a:t>5</a:t>
            </a:fld>
            <a:endParaRPr lang="ru-RU"/>
          </a:p>
        </p:txBody>
      </p:sp>
      <p:pic>
        <p:nvPicPr>
          <p:cNvPr id="11267" name="Picture 2" descr="http://un.by/f/image/2015/R%20SDG%20Poster_-A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981075"/>
            <a:ext cx="8640763" cy="56165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60465"/>
            <a:ext cx="7992888" cy="1400383"/>
          </a:xfrm>
        </p:spPr>
        <p:txBody>
          <a:bodyPr>
            <a:spAutoFit/>
          </a:bodyPr>
          <a:lstStyle/>
          <a:p>
            <a:pPr algn="ctr" fontAlgn="auto">
              <a:spcAft>
                <a:spcPts val="0"/>
              </a:spcAft>
              <a:defRPr/>
            </a:pPr>
            <a:r>
              <a:rPr lang="ru-RU" sz="2200" b="1" dirty="0">
                <a:latin typeface="+mn-lt"/>
                <a:ea typeface="+mn-ea"/>
                <a:cs typeface="+mn-cs"/>
              </a:rPr>
              <a:t>Что объединяет системные экономические кризисы, связанные с переходом к новому инновационному циклу, применительно к природоохранной деятельности?</a:t>
            </a:r>
            <a:br>
              <a:rPr lang="ru-RU" sz="2200" b="1" dirty="0">
                <a:latin typeface="+mn-lt"/>
                <a:ea typeface="+mn-ea"/>
                <a:cs typeface="+mn-cs"/>
              </a:rPr>
            </a:br>
            <a:endParaRPr lang="ru-RU" sz="2200" b="1" dirty="0">
              <a:latin typeface="+mn-lt"/>
              <a:ea typeface="+mn-ea"/>
              <a:cs typeface="+mn-cs"/>
            </a:endParaRPr>
          </a:p>
        </p:txBody>
      </p:sp>
      <p:sp>
        <p:nvSpPr>
          <p:cNvPr id="4" name="Номер слайда 3"/>
          <p:cNvSpPr>
            <a:spLocks noGrp="1"/>
          </p:cNvSpPr>
          <p:nvPr>
            <p:ph type="sldNum" sz="quarter" idx="12"/>
          </p:nvPr>
        </p:nvSpPr>
        <p:spPr/>
        <p:txBody>
          <a:bodyPr/>
          <a:lstStyle/>
          <a:p>
            <a:pPr>
              <a:defRPr/>
            </a:pPr>
            <a:fld id="{5D1138FB-F165-4E18-9C16-589532DE4CF2}" type="slidenum">
              <a:rPr lang="ru-RU"/>
              <a:pPr>
                <a:defRPr/>
              </a:pPr>
              <a:t>6</a:t>
            </a:fld>
            <a:endParaRPr lang="ru-RU"/>
          </a:p>
        </p:txBody>
      </p:sp>
      <p:sp>
        <p:nvSpPr>
          <p:cNvPr id="12292" name="Содержимое 2"/>
          <p:cNvSpPr>
            <a:spLocks noGrp="1"/>
          </p:cNvSpPr>
          <p:nvPr>
            <p:ph idx="4294967295"/>
          </p:nvPr>
        </p:nvSpPr>
        <p:spPr>
          <a:xfrm>
            <a:off x="574675" y="1790700"/>
            <a:ext cx="8569325" cy="5067300"/>
          </a:xfrm>
        </p:spPr>
        <p:txBody>
          <a:bodyPr/>
          <a:lstStyle/>
          <a:p>
            <a:pPr>
              <a:buFont typeface="Arial" charset="0"/>
              <a:buChar char="•"/>
            </a:pPr>
            <a:r>
              <a:rPr lang="ru-RU" sz="1600" b="1"/>
              <a:t>Глобальный экономический кризис несет с собой интеллектуальный вызов</a:t>
            </a:r>
            <a:r>
              <a:rPr lang="ru-RU" sz="1600"/>
              <a:t>, требующий глубокого переосмысления причин, механизмов развертывания и путей его преодоления, что затрагивает и методы природоохранного регулирования.</a:t>
            </a:r>
          </a:p>
          <a:p>
            <a:r>
              <a:rPr lang="ru-RU" sz="1600"/>
              <a:t> </a:t>
            </a:r>
            <a:r>
              <a:rPr lang="ru-RU" sz="1600" b="1"/>
              <a:t>Структурный характер кризиса </a:t>
            </a:r>
            <a:r>
              <a:rPr lang="ru-RU" sz="1600"/>
              <a:t>– преодоление кризиса, связанного с переходом к новому инновационному циклу, предполагает существенные изменения в политике развития территории, в т.ч. экологической.</a:t>
            </a:r>
          </a:p>
          <a:p>
            <a:r>
              <a:rPr lang="ru-RU" sz="1600" b="1"/>
              <a:t>Смена модели регулирования социально-экономических процессов </a:t>
            </a:r>
            <a:r>
              <a:rPr lang="ru-RU" sz="1600"/>
              <a:t>и корректировка инструментария природоохранного регулирования в направлении экомодернизации.</a:t>
            </a:r>
            <a:r>
              <a:rPr lang="ru-RU" sz="1600" b="1"/>
              <a:t>  </a:t>
            </a:r>
            <a:endParaRPr lang="ru-RU" sz="1600"/>
          </a:p>
          <a:p>
            <a:r>
              <a:rPr lang="ru-RU" sz="1600"/>
              <a:t> </a:t>
            </a:r>
            <a:r>
              <a:rPr lang="ru-RU" sz="1600" b="1"/>
              <a:t>Формирование новых геоэкономических и геополитических балансов</a:t>
            </a:r>
            <a:r>
              <a:rPr lang="ru-RU" sz="1600"/>
              <a:t>, что определяет спрос на природные ресурсы и экосистемные услуги.</a:t>
            </a:r>
          </a:p>
          <a:p>
            <a:r>
              <a:rPr lang="ru-RU" sz="1600" b="1"/>
              <a:t> Формирование новой технологической базы </a:t>
            </a:r>
            <a:r>
              <a:rPr lang="ru-RU" sz="1600"/>
              <a:t>(кластеры новой волны) и изменения в  ее пространственном размещении.</a:t>
            </a:r>
          </a:p>
          <a:p>
            <a:r>
              <a:rPr lang="ru-RU" sz="1600"/>
              <a:t> </a:t>
            </a:r>
            <a:r>
              <a:rPr lang="ru-RU" sz="1600" b="1"/>
              <a:t>Корректировка доктрины развития страны и регионов </a:t>
            </a:r>
            <a:r>
              <a:rPr lang="ru-RU" sz="1600"/>
              <a:t>и пересмотр взглядов на природный капитал в процессе их развития; включение новых показателей устойчивого роста. </a:t>
            </a:r>
          </a:p>
          <a:p>
            <a:r>
              <a:rPr lang="ru-RU" sz="1600" b="1"/>
              <a:t>Продолжительность  институциональной неопределенности</a:t>
            </a:r>
            <a:r>
              <a:rPr lang="ru-RU" sz="1600"/>
              <a:t> – «турбулентные десятилетия».</a:t>
            </a:r>
          </a:p>
          <a:p>
            <a:pPr>
              <a:lnSpc>
                <a:spcPct val="110000"/>
              </a:lnSpc>
              <a:buFont typeface="Wingdings 2" pitchFamily="18" charset="2"/>
              <a:buNone/>
            </a:pPr>
            <a:endParaRPr lang="ru-RU"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37354"/>
            <a:ext cx="8157592" cy="1523494"/>
          </a:xfrm>
        </p:spPr>
        <p:txBody>
          <a:bodyPr>
            <a:spAutoFit/>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ru-RU" sz="2300" b="1" dirty="0">
                <a:latin typeface="+mn-lt"/>
                <a:ea typeface="+mn-ea"/>
                <a:cs typeface="+mn-cs"/>
              </a:rPr>
              <a:t>Основные ограничения  выбора методов природоохранного регулирования в  регионах России в первой трети </a:t>
            </a:r>
            <a:r>
              <a:rPr lang="en-US" sz="2300" b="1" dirty="0">
                <a:latin typeface="+mn-lt"/>
                <a:ea typeface="+mn-ea"/>
                <a:cs typeface="+mn-cs"/>
              </a:rPr>
              <a:t>XXI</a:t>
            </a:r>
            <a:r>
              <a:rPr lang="ru-RU" sz="2300" b="1" dirty="0">
                <a:latin typeface="+mn-lt"/>
                <a:ea typeface="+mn-ea"/>
                <a:cs typeface="+mn-cs"/>
              </a:rPr>
              <a:t> века</a:t>
            </a:r>
            <a:br>
              <a:rPr lang="ru-RU" sz="2400" b="1" dirty="0">
                <a:ea typeface="+mn-ea"/>
                <a:cs typeface="+mn-cs"/>
              </a:rPr>
            </a:br>
            <a:endParaRPr lang="ru-RU" sz="2400" b="1" dirty="0">
              <a:ea typeface="+mn-ea"/>
              <a:cs typeface="+mn-cs"/>
            </a:endParaRPr>
          </a:p>
        </p:txBody>
      </p:sp>
      <p:sp>
        <p:nvSpPr>
          <p:cNvPr id="3" name="Содержимое 2"/>
          <p:cNvSpPr>
            <a:spLocks noGrp="1"/>
          </p:cNvSpPr>
          <p:nvPr>
            <p:ph idx="1"/>
          </p:nvPr>
        </p:nvSpPr>
        <p:spPr>
          <a:xfrm>
            <a:off x="0" y="1412875"/>
            <a:ext cx="8964613" cy="5329238"/>
          </a:xfrm>
        </p:spPr>
        <p:txBody>
          <a:bodyPr>
            <a:noAutofit/>
          </a:bodyPr>
          <a:lstStyle/>
          <a:p>
            <a:pPr marL="274320" indent="-274320" fontAlgn="auto">
              <a:spcAft>
                <a:spcPts val="0"/>
              </a:spcAft>
              <a:buClr>
                <a:schemeClr val="accent3"/>
              </a:buClr>
              <a:buFont typeface="Wingdings 2"/>
              <a:buChar char=""/>
              <a:defRPr/>
            </a:pPr>
            <a:endParaRPr lang="ru-RU" sz="1250" b="1" dirty="0"/>
          </a:p>
          <a:p>
            <a:pPr marL="274320" indent="-274320" fontAlgn="auto">
              <a:spcBef>
                <a:spcPts val="0"/>
              </a:spcBef>
              <a:spcAft>
                <a:spcPts val="0"/>
              </a:spcAft>
              <a:buClr>
                <a:schemeClr val="accent3"/>
              </a:buClr>
              <a:buFont typeface="Wingdings 2"/>
              <a:buNone/>
              <a:defRPr/>
            </a:pPr>
            <a:r>
              <a:rPr lang="en-US" sz="1600" dirty="0"/>
              <a:t>1. </a:t>
            </a:r>
            <a:r>
              <a:rPr lang="ru-RU" sz="1600" b="1" dirty="0"/>
              <a:t>«Нарастание климатических изменений». </a:t>
            </a:r>
            <a:r>
              <a:rPr lang="ru-RU" sz="1600" dirty="0"/>
              <a:t>Последствия таких изменений могут быть положительными и отрицательными. Особенно опасны изменения </a:t>
            </a:r>
            <a:r>
              <a:rPr lang="ru-RU" sz="1600" dirty="0" err="1"/>
              <a:t>гидрорежима</a:t>
            </a:r>
            <a:r>
              <a:rPr lang="ru-RU" sz="1600" dirty="0"/>
              <a:t> рек, надежности ГТС, распространение новых видов растений и животных, а также болезней.</a:t>
            </a:r>
          </a:p>
          <a:p>
            <a:pPr marL="274320" indent="-274320" fontAlgn="auto">
              <a:spcBef>
                <a:spcPts val="0"/>
              </a:spcBef>
              <a:spcAft>
                <a:spcPts val="0"/>
              </a:spcAft>
              <a:buClr>
                <a:schemeClr val="accent3"/>
              </a:buClr>
              <a:buFont typeface="Wingdings 2"/>
              <a:buNone/>
              <a:defRPr/>
            </a:pPr>
            <a:r>
              <a:rPr lang="en-US" sz="1600" dirty="0"/>
              <a:t>2.</a:t>
            </a:r>
            <a:r>
              <a:rPr lang="ru-RU" sz="1600" dirty="0">
                <a:solidFill>
                  <a:schemeClr val="accent3">
                    <a:lumMod val="75000"/>
                  </a:schemeClr>
                </a:solidFill>
              </a:rPr>
              <a:t> </a:t>
            </a:r>
            <a:r>
              <a:rPr lang="ru-RU" sz="1600" b="1" dirty="0"/>
              <a:t>«Демографический крест». </a:t>
            </a:r>
            <a:r>
              <a:rPr lang="ru-RU" sz="1600" dirty="0"/>
              <a:t>Сокращение числа занятых и рост нагрузки бюджетных обязательств на одного работающего. </a:t>
            </a:r>
          </a:p>
          <a:p>
            <a:pPr marL="274320" indent="-274320" algn="just" fontAlgn="auto">
              <a:spcBef>
                <a:spcPts val="0"/>
              </a:spcBef>
              <a:spcAft>
                <a:spcPts val="0"/>
              </a:spcAft>
              <a:buClr>
                <a:schemeClr val="accent3"/>
              </a:buClr>
              <a:buFont typeface="Wingdings 2"/>
              <a:buNone/>
              <a:defRPr/>
            </a:pPr>
            <a:r>
              <a:rPr lang="en-US" sz="1600" dirty="0"/>
              <a:t>3. </a:t>
            </a:r>
            <a:r>
              <a:rPr lang="ru-RU" sz="1600" b="1" dirty="0"/>
              <a:t>Ресурсная зависимость и социально опасная </a:t>
            </a:r>
            <a:r>
              <a:rPr lang="ru-RU" sz="1600" b="1" dirty="0" err="1"/>
              <a:t>истощимость</a:t>
            </a:r>
            <a:r>
              <a:rPr lang="ru-RU" sz="1600" b="1" dirty="0"/>
              <a:t> природного капитала в региональном развитии. </a:t>
            </a:r>
            <a:r>
              <a:rPr lang="ru-RU" sz="1600" dirty="0"/>
              <a:t>Значительная роль рентных доходов в экономике, уровень которых  постоянно возрастает. Возрастают риски  «</a:t>
            </a:r>
            <a:r>
              <a:rPr lang="ru-RU" sz="1600" dirty="0" err="1"/>
              <a:t>выпадания</a:t>
            </a:r>
            <a:r>
              <a:rPr lang="ru-RU" sz="1600" dirty="0"/>
              <a:t>» доходов региональных бюджетов в зависимости от конъюнктуры  спроса на глобальном уровне.</a:t>
            </a:r>
          </a:p>
          <a:p>
            <a:pPr marL="274320" indent="-274320" algn="just" fontAlgn="auto">
              <a:spcBef>
                <a:spcPts val="0"/>
              </a:spcBef>
              <a:spcAft>
                <a:spcPts val="0"/>
              </a:spcAft>
              <a:buClr>
                <a:schemeClr val="accent3"/>
              </a:buClr>
              <a:buFont typeface="Wingdings 2"/>
              <a:buNone/>
              <a:defRPr/>
            </a:pPr>
            <a:r>
              <a:rPr lang="en-US" sz="1600" dirty="0"/>
              <a:t>4.</a:t>
            </a:r>
            <a:r>
              <a:rPr lang="en-US" sz="1600" b="1" dirty="0"/>
              <a:t> </a:t>
            </a:r>
            <a:r>
              <a:rPr lang="ru-RU" sz="1600" b="1" dirty="0"/>
              <a:t>«Сжатие экономически выгодного пространства». </a:t>
            </a:r>
            <a:r>
              <a:rPr lang="ru-RU" sz="1600" dirty="0"/>
              <a:t>Повышение доли городского населения, тенденция </a:t>
            </a:r>
            <a:r>
              <a:rPr lang="ru-RU" sz="1600" dirty="0" err="1"/>
              <a:t>обезлюдивания</a:t>
            </a:r>
            <a:r>
              <a:rPr lang="ru-RU" sz="1600" dirty="0"/>
              <a:t> удаленных территорий, не имеющих признаков уникальности. Значительный  рост экономической привлекательности приморских территорий и нарастание проблем развития  внутриконтинентальных, что вызывает  обострение и нарастание различий в  экологических проблемах.</a:t>
            </a:r>
          </a:p>
          <a:p>
            <a:pPr marL="274320" indent="-274320" algn="just" fontAlgn="auto">
              <a:spcBef>
                <a:spcPts val="0"/>
              </a:spcBef>
              <a:spcAft>
                <a:spcPts val="0"/>
              </a:spcAft>
              <a:buClr>
                <a:schemeClr val="accent3"/>
              </a:buClr>
              <a:buFont typeface="Wingdings 2"/>
              <a:buNone/>
              <a:defRPr/>
            </a:pPr>
            <a:r>
              <a:rPr lang="en-US" sz="1600" dirty="0"/>
              <a:t>5.</a:t>
            </a:r>
            <a:r>
              <a:rPr lang="en-US" sz="1600" b="1" dirty="0"/>
              <a:t> </a:t>
            </a:r>
            <a:r>
              <a:rPr lang="ru-RU" sz="1600" dirty="0"/>
              <a:t>«</a:t>
            </a:r>
            <a:r>
              <a:rPr lang="ru-RU" sz="1600" b="1" dirty="0"/>
              <a:t>Ножницы конкурентоспособности» и «институциональные разрывы». </a:t>
            </a:r>
            <a:r>
              <a:rPr lang="ru-RU" sz="1600" dirty="0"/>
              <a:t>Высокие издержки на труд на фоне слабых институтов и низкой производительности труда относительно других стран, что ограничивает возможности экомодернизации за счет как наращивания промышленного экспорта, так и покрытия прироста внутреннего спроса за счет отечественной промышленности. Достаточно высокое качество человеческого капитала, значительный инновационный потенциал и при этом – слабые рыночные институты, </a:t>
            </a:r>
            <a:r>
              <a:rPr lang="ru-RU" sz="1600" dirty="0" err="1"/>
              <a:t>недоинвестированность</a:t>
            </a:r>
            <a:r>
              <a:rPr lang="ru-RU" sz="1600" dirty="0"/>
              <a:t> природоохранной</a:t>
            </a:r>
            <a:r>
              <a:rPr lang="en-US" sz="1600" dirty="0"/>
              <a:t> </a:t>
            </a:r>
            <a:r>
              <a:rPr lang="ru-RU" sz="1600" dirty="0"/>
              <a:t>инфраструктуры. </a:t>
            </a:r>
          </a:p>
        </p:txBody>
      </p:sp>
      <p:sp>
        <p:nvSpPr>
          <p:cNvPr id="4" name="Номер слайда 3"/>
          <p:cNvSpPr>
            <a:spLocks noGrp="1"/>
          </p:cNvSpPr>
          <p:nvPr>
            <p:ph type="sldNum" sz="quarter" idx="12"/>
          </p:nvPr>
        </p:nvSpPr>
        <p:spPr/>
        <p:txBody>
          <a:bodyPr/>
          <a:lstStyle/>
          <a:p>
            <a:pPr>
              <a:defRPr/>
            </a:pPr>
            <a:fld id="{A24C5833-B4D5-4961-AD95-E4B46FE268C0}" type="slidenum">
              <a:rPr lang="ru-RU"/>
              <a:pPr>
                <a:defRPr/>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11188" y="836613"/>
            <a:ext cx="8229600" cy="936625"/>
          </a:xfrm>
        </p:spPr>
        <p:txBody>
          <a:bodyPr>
            <a:normAutofit fontScale="90000"/>
          </a:bodyPr>
          <a:lstStyle/>
          <a:p>
            <a:pPr algn="ctr" fontAlgn="auto">
              <a:spcAft>
                <a:spcPts val="0"/>
              </a:spcAft>
              <a:defRPr/>
            </a:pPr>
            <a:br>
              <a:rPr lang="ru-RU" sz="2800" b="1" i="1" dirty="0"/>
            </a:br>
            <a:br>
              <a:rPr lang="ru-RU" sz="2800" b="1" i="1" dirty="0"/>
            </a:br>
            <a:br>
              <a:rPr lang="ru-RU" sz="2800" b="1" i="1" dirty="0"/>
            </a:br>
            <a:br>
              <a:rPr lang="ru-RU" sz="2800" b="1" i="1" dirty="0"/>
            </a:br>
            <a:br>
              <a:rPr lang="ru-RU" sz="2800" b="1" i="1" dirty="0"/>
            </a:br>
            <a:br>
              <a:rPr lang="ru-RU" sz="2800" b="1" i="1" dirty="0"/>
            </a:br>
            <a:br>
              <a:rPr lang="ru-RU" sz="2800" b="1" i="1" dirty="0"/>
            </a:br>
            <a:br>
              <a:rPr lang="en-US" sz="2800" b="1" i="1" dirty="0"/>
            </a:br>
            <a:r>
              <a:rPr lang="en-US" sz="2800" b="1" i="1" dirty="0">
                <a:latin typeface="+mn-lt"/>
              </a:rPr>
              <a:t>1. </a:t>
            </a:r>
            <a:r>
              <a:rPr lang="ru-RU" sz="2800" b="1" i="1" dirty="0">
                <a:latin typeface="+mn-lt"/>
              </a:rPr>
              <a:t>«Нарастание климатических изменений» </a:t>
            </a:r>
            <a:br>
              <a:rPr lang="ru-RU" sz="2800" b="1" i="1" dirty="0">
                <a:latin typeface="+mn-lt"/>
              </a:rPr>
            </a:br>
            <a:r>
              <a:rPr lang="ru-RU" sz="2800" b="1" i="1" dirty="0">
                <a:solidFill>
                  <a:srgbClr val="C00000"/>
                </a:solidFill>
                <a:latin typeface="+mn-lt"/>
              </a:rPr>
              <a:t> </a:t>
            </a:r>
            <a:r>
              <a:rPr lang="ru-RU" sz="1800" b="1" dirty="0">
                <a:solidFill>
                  <a:srgbClr val="C00000"/>
                </a:solidFill>
                <a:latin typeface="+mn-lt"/>
              </a:rPr>
              <a:t>Угрозы: возрастание стока рек, что предполагает пересчет надежности ГТС; </a:t>
            </a:r>
            <a:br>
              <a:rPr lang="ru-RU" sz="1800" b="1" dirty="0">
                <a:solidFill>
                  <a:srgbClr val="C00000"/>
                </a:solidFill>
                <a:latin typeface="+mn-lt"/>
              </a:rPr>
            </a:br>
            <a:r>
              <a:rPr lang="ru-RU" sz="1800" b="1" dirty="0">
                <a:solidFill>
                  <a:srgbClr val="C00000"/>
                </a:solidFill>
                <a:latin typeface="+mn-lt"/>
              </a:rPr>
              <a:t>распространение чужеродных видов растений и животных, а также болезней.</a:t>
            </a:r>
          </a:p>
        </p:txBody>
      </p:sp>
      <p:sp>
        <p:nvSpPr>
          <p:cNvPr id="3" name="Содержимое 2"/>
          <p:cNvSpPr>
            <a:spLocks noGrp="1"/>
          </p:cNvSpPr>
          <p:nvPr>
            <p:ph idx="1"/>
          </p:nvPr>
        </p:nvSpPr>
        <p:spPr>
          <a:xfrm>
            <a:off x="539750" y="1916113"/>
            <a:ext cx="8075613" cy="1225550"/>
          </a:xfrm>
        </p:spPr>
        <p:txBody>
          <a:bodyPr>
            <a:noAutofit/>
          </a:bodyPr>
          <a:lstStyle/>
          <a:p>
            <a:pPr marL="0" indent="0" fontAlgn="auto">
              <a:spcAft>
                <a:spcPts val="0"/>
              </a:spcAft>
              <a:buClr>
                <a:schemeClr val="accent3"/>
              </a:buClr>
              <a:buFont typeface="Wingdings 2"/>
              <a:buNone/>
              <a:defRPr/>
            </a:pPr>
            <a:r>
              <a:rPr lang="ru-RU" sz="1600" dirty="0"/>
              <a:t>По данным Росгидромета  2013 год в России оказался 6</a:t>
            </a:r>
            <a:r>
              <a:rPr lang="en-US" sz="1600" dirty="0"/>
              <a:t>-</a:t>
            </a:r>
            <a:r>
              <a:rPr lang="ru-RU" sz="1600" dirty="0"/>
              <a:t>м из самых теплых лет за период инструментальных наблюдений (с 1886 г.). </a:t>
            </a:r>
          </a:p>
          <a:p>
            <a:pPr marL="0" indent="0" fontAlgn="auto">
              <a:spcAft>
                <a:spcPts val="0"/>
              </a:spcAft>
              <a:buClr>
                <a:schemeClr val="accent3"/>
              </a:buClr>
              <a:buFont typeface="Wingdings 2"/>
              <a:buNone/>
              <a:defRPr/>
            </a:pPr>
            <a:r>
              <a:rPr lang="ru-RU" sz="1600" dirty="0"/>
              <a:t>Последствия: постепенное повышение температуры воздуха и  изменение количества атмосферных осадков, распространение инвазивных видов и др.    </a:t>
            </a:r>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None/>
              <a:defRPr/>
            </a:pPr>
            <a:endParaRPr lang="ru-RU" sz="2400" dirty="0">
              <a:latin typeface="+mj-lt"/>
            </a:endParaRPr>
          </a:p>
          <a:p>
            <a:pPr marL="274320" indent="-274320" fontAlgn="auto">
              <a:spcAft>
                <a:spcPts val="0"/>
              </a:spcAft>
              <a:buClr>
                <a:schemeClr val="accent3"/>
              </a:buClr>
              <a:buFont typeface="Wingdings 2"/>
              <a:buNone/>
              <a:defRPr/>
            </a:pPr>
            <a:endParaRPr lang="ru-RU" sz="2400" dirty="0">
              <a:latin typeface="+mj-lt"/>
            </a:endParaRPr>
          </a:p>
          <a:p>
            <a:pPr marL="274320" indent="-274320" fontAlgn="auto">
              <a:spcAft>
                <a:spcPts val="0"/>
              </a:spcAft>
              <a:buClr>
                <a:schemeClr val="accent3"/>
              </a:buClr>
              <a:buFont typeface="Wingdings 2"/>
              <a:buNone/>
              <a:defRPr/>
            </a:pPr>
            <a:endParaRPr lang="ru-RU" sz="2400" dirty="0">
              <a:latin typeface="+mj-lt"/>
            </a:endParaRPr>
          </a:p>
        </p:txBody>
      </p:sp>
      <p:sp>
        <p:nvSpPr>
          <p:cNvPr id="8" name="Номер слайда 7"/>
          <p:cNvSpPr>
            <a:spLocks noGrp="1"/>
          </p:cNvSpPr>
          <p:nvPr>
            <p:ph type="sldNum" sz="quarter" idx="12"/>
          </p:nvPr>
        </p:nvSpPr>
        <p:spPr/>
        <p:txBody>
          <a:bodyPr/>
          <a:lstStyle/>
          <a:p>
            <a:pPr>
              <a:defRPr/>
            </a:pPr>
            <a:fld id="{3834EBC6-ED67-4924-B94D-404F459F3564}" type="slidenum">
              <a:rPr lang="ru-RU"/>
              <a:pPr>
                <a:defRPr/>
              </a:pPr>
              <a:t>8</a:t>
            </a:fld>
            <a:endParaRPr lang="ru-RU"/>
          </a:p>
        </p:txBody>
      </p:sp>
      <p:pic>
        <p:nvPicPr>
          <p:cNvPr id="14341" name="Рисунок 5" descr="D:\Документы\Ярославская область\Доклад 2012\Климат\page-vt_rf_gl_2011.bmp"/>
          <p:cNvPicPr>
            <a:picLocks noChangeAspect="1" noChangeArrowheads="1"/>
          </p:cNvPicPr>
          <p:nvPr/>
        </p:nvPicPr>
        <p:blipFill>
          <a:blip r:embed="rId2" cstate="print"/>
          <a:srcRect/>
          <a:stretch>
            <a:fillRect/>
          </a:stretch>
        </p:blipFill>
        <p:spPr bwMode="auto">
          <a:xfrm>
            <a:off x="827088" y="3213100"/>
            <a:ext cx="7345362" cy="3311525"/>
          </a:xfrm>
          <a:prstGeom prst="rect">
            <a:avLst/>
          </a:prstGeom>
          <a:noFill/>
          <a:ln w="9525">
            <a:noFill/>
            <a:miter lim="800000"/>
            <a:headEnd/>
            <a:tailEnd/>
          </a:ln>
        </p:spPr>
      </p:pic>
      <p:sp>
        <p:nvSpPr>
          <p:cNvPr id="143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19256" cy="1644030"/>
          </a:xfrm>
        </p:spPr>
        <p:txBody>
          <a:bodyPr/>
          <a:lstStyle/>
          <a:p>
            <a:pPr algn="ctr"/>
            <a:r>
              <a:rPr lang="ru-RU" dirty="0"/>
              <a:t> </a:t>
            </a:r>
            <a:br>
              <a:rPr lang="en-US" dirty="0"/>
            </a:br>
            <a:r>
              <a:rPr lang="ru-RU" sz="2800" b="1" i="1" dirty="0">
                <a:latin typeface="+mn-lt"/>
              </a:rPr>
              <a:t>2. «Демографический крест»</a:t>
            </a:r>
            <a:br>
              <a:rPr lang="ru-RU" sz="2800" b="1" i="1" dirty="0">
                <a:latin typeface="+mn-lt"/>
              </a:rPr>
            </a:br>
            <a:r>
              <a:rPr lang="ru-RU" sz="1100" b="1" i="1" dirty="0">
                <a:latin typeface="+mn-lt"/>
              </a:rPr>
              <a:t> </a:t>
            </a:r>
            <a:br>
              <a:rPr lang="ru-RU" sz="1100" b="1" i="1" dirty="0">
                <a:latin typeface="+mn-lt"/>
              </a:rPr>
            </a:br>
            <a:r>
              <a:rPr lang="ru-RU" sz="1050" b="1" dirty="0">
                <a:solidFill>
                  <a:srgbClr val="C00000"/>
                </a:solidFill>
              </a:rPr>
              <a:t>  </a:t>
            </a:r>
            <a:r>
              <a:rPr lang="ru-RU" sz="1600" b="1" dirty="0">
                <a:solidFill>
                  <a:srgbClr val="C00000"/>
                </a:solidFill>
                <a:latin typeface="+mn-lt"/>
              </a:rPr>
              <a:t>Без роста производительности труда и  </a:t>
            </a:r>
            <a:r>
              <a:rPr lang="ru-RU" sz="1600" b="1" dirty="0" err="1">
                <a:solidFill>
                  <a:srgbClr val="C00000"/>
                </a:solidFill>
                <a:latin typeface="+mn-lt"/>
              </a:rPr>
              <a:t>экомодернизации</a:t>
            </a:r>
            <a:r>
              <a:rPr lang="ru-RU" sz="1600" b="1" dirty="0">
                <a:solidFill>
                  <a:srgbClr val="C00000"/>
                </a:solidFill>
                <a:latin typeface="+mn-lt"/>
              </a:rPr>
              <a:t> сокращение численности населения РФ в трудоспособном возрасте ограничит возможности финансирования природоохранных мер за счет бюджетов.</a:t>
            </a:r>
            <a:br>
              <a:rPr lang="en-US" sz="1600" dirty="0">
                <a:latin typeface="+mn-lt"/>
              </a:rPr>
            </a:br>
            <a:r>
              <a:rPr lang="en-US" sz="1600" dirty="0">
                <a:latin typeface="+mn-lt"/>
              </a:rPr>
              <a:t> </a:t>
            </a:r>
            <a:endParaRPr lang="ru-RU" sz="1600" dirty="0">
              <a:latin typeface="+mn-lt"/>
            </a:endParaRPr>
          </a:p>
        </p:txBody>
      </p:sp>
      <p:sp>
        <p:nvSpPr>
          <p:cNvPr id="3" name="Объект 2"/>
          <p:cNvSpPr>
            <a:spLocks noGrp="1"/>
          </p:cNvSpPr>
          <p:nvPr>
            <p:ph idx="1"/>
          </p:nvPr>
        </p:nvSpPr>
        <p:spPr>
          <a:xfrm>
            <a:off x="457200" y="2276872"/>
            <a:ext cx="8229600" cy="4464496"/>
          </a:xfrm>
        </p:spPr>
        <p:txBody>
          <a:bodyPr/>
          <a:lstStyle/>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ru-RU" sz="1100" dirty="0"/>
          </a:p>
          <a:p>
            <a:endParaRPr lang="ru-RU" sz="1100" dirty="0"/>
          </a:p>
          <a:p>
            <a:endParaRPr lang="ru-RU" sz="1100"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9</a:t>
            </a:fld>
            <a:endParaRPr lang="ru-RU"/>
          </a:p>
        </p:txBody>
      </p:sp>
      <p:graphicFrame>
        <p:nvGraphicFramePr>
          <p:cNvPr id="6" name="Диаграмма 5"/>
          <p:cNvGraphicFramePr>
            <a:graphicFrameLocks noGrp="1"/>
          </p:cNvGraphicFramePr>
          <p:nvPr>
            <p:extLst>
              <p:ext uri="{D42A27DB-BD31-4B8C-83A1-F6EECF244321}">
                <p14:modId xmlns:p14="http://schemas.microsoft.com/office/powerpoint/2010/main" val="1228502000"/>
              </p:ext>
            </p:extLst>
          </p:nvPr>
        </p:nvGraphicFramePr>
        <p:xfrm>
          <a:off x="611560" y="2276872"/>
          <a:ext cx="7776864"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90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2.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2234</TotalTime>
  <Words>3517</Words>
  <Application>Microsoft Office PowerPoint</Application>
  <PresentationFormat>Экран (4:3)</PresentationFormat>
  <Paragraphs>276</Paragraphs>
  <Slides>31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Constantia</vt:lpstr>
      <vt:lpstr>Times New Roman</vt:lpstr>
      <vt:lpstr>Wingdings 2</vt:lpstr>
      <vt:lpstr>Поток</vt:lpstr>
      <vt:lpstr>   Стратегическое планирование территориального развития с позиций повышения устойчивости территории (эколого-ресурсные вопросы)  </vt:lpstr>
      <vt:lpstr>   СТРАТЕГИЯ НАЦИОНАЛЬНОЙ БЕЗОПАСНОСТИ РОССИЙСКОЙ ФЕДЕРАЦИИ Указ Президента Российской Федерации от 31.12.2015 № 683  «О Стратегии национальной безопасности  Российской Федерации»  </vt:lpstr>
      <vt:lpstr>Презентация PowerPoint</vt:lpstr>
      <vt:lpstr>Презентация PowerPoint</vt:lpstr>
      <vt:lpstr>Презентация PowerPoint</vt:lpstr>
      <vt:lpstr>Что объединяет системные экономические кризисы, связанные с переходом к новому инновационному циклу, применительно к природоохранной деятельности? </vt:lpstr>
      <vt:lpstr>Основные ограничения  выбора методов природоохранного регулирования в  регионах России в первой трети XXI века </vt:lpstr>
      <vt:lpstr>        1. «Нарастание климатических изменений»   Угрозы: возрастание стока рек, что предполагает пересчет надежности ГТС;  распространение чужеродных видов растений и животных, а также болезней.</vt:lpstr>
      <vt:lpstr>  2. «Демографический крест»     Без роста производительности труда и  экомодернизации сокращение численности населения РФ в трудоспособном возрасте ограничит возможности финансирования природоохранных мер за счет бюджетов.  </vt:lpstr>
      <vt:lpstr> 3.1 «Ресурсная зависимость»  Структура экспорта России зависит от спроса на сырьевых рынках. Машиностроение и оборудование составляет только 5%.  (2012) </vt:lpstr>
      <vt:lpstr> 3.2 «Социально опасная истощимость природного капитала»   Рост волатильности  цен и спроса на мировых рынках сырья и очевидные ограничения их существенного роста не оставляют шансов  на устойчивое развитие без экомодернизации и повышения доли нового машиностроения  в  формировании богатства страны.     </vt:lpstr>
      <vt:lpstr>4. «Сжатие экономически выгодного пространства»   Повышение доли городского населения, тенденции обезлюдивания удаленных территорий, не имеющих признаков уникальности. Значительный  рост экономической привлекательности приморских территорий (в т.ч. рукотворных)  и нарастание проблем развития внутриконтинентальных. Обостряются проблемы загрязнения воздуха, прошлых загрязнений; требуется корректировка всей системы развития особо охраняемых природных территорий.  </vt:lpstr>
      <vt:lpstr>5. «Ножницы конкурентоспособности» и «институциональные разрывы» Высокие издержки на труд на фоне слабых институтов и низкой производительности труда относительно других стран, что ограничивает возможности экомодернизации. Требуется обеспечить «переток» капитала из ресурсных  «коричневых» отраслей в новое машиностроение и отрасли «зеленой» экономики и создание рабочих мест. </vt:lpstr>
      <vt:lpstr>«Зеленая» экономика </vt:lpstr>
      <vt:lpstr>Презентация PowerPoint</vt:lpstr>
      <vt:lpstr>Презентация PowerPoint</vt:lpstr>
      <vt:lpstr>Презентация PowerPoint</vt:lpstr>
      <vt:lpstr>Презентация PowerPoint</vt:lpstr>
      <vt:lpstr>Реализация «зеленой» экономики и  3 промышленная революция</vt:lpstr>
      <vt:lpstr>Потребители энергии в Германии 8 мая 2016 года получали деньги за использованное электричество</vt:lpstr>
      <vt:lpstr>Презентация PowerPoint</vt:lpstr>
      <vt:lpstr>Презентация PowerPoint</vt:lpstr>
      <vt:lpstr>Экологические показатели в управлении регионом  (Ярославская область)</vt:lpstr>
      <vt:lpstr>Планирование устойчивых инвестиций по результатам комплексного эколого-экономического учета (Первомайский муниципальный район Ярославской области)</vt:lpstr>
      <vt:lpstr> Перечень поручений  Президента РФ  по итогам заседания Госсовета (27 декабря 2016 г.) по вопросу «Об экологическом развитии Российской Федерации в интересах будущих поколений»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dc:title>
  <dc:creator>FGA</dc:creator>
  <cp:lastModifiedBy>aistbeta</cp:lastModifiedBy>
  <cp:revision>258</cp:revision>
  <dcterms:created xsi:type="dcterms:W3CDTF">2012-11-19T14:43:59Z</dcterms:created>
  <dcterms:modified xsi:type="dcterms:W3CDTF">2020-08-23T09:21:34Z</dcterms:modified>
</cp:coreProperties>
</file>